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6" r:id="rId10"/>
    <p:sldId id="264" r:id="rId11"/>
    <p:sldId id="269" r:id="rId12"/>
    <p:sldId id="273" r:id="rId13"/>
    <p:sldId id="268" r:id="rId14"/>
    <p:sldId id="272" r:id="rId15"/>
    <p:sldId id="267" r:id="rId16"/>
    <p:sldId id="265" r:id="rId17"/>
    <p:sldId id="270" r:id="rId18"/>
    <p:sldId id="271" r:id="rId19"/>
  </p:sldIdLst>
  <p:sldSz cx="9144000" cy="5143500" type="screen16x9"/>
  <p:notesSz cx="6858000" cy="9144000"/>
  <p:embeddedFontLst>
    <p:embeddedFont>
      <p:font typeface="Proxima Nova" panose="020B0604020202020204" charset="0"/>
      <p:regular r:id="rId21"/>
      <p:bold r:id="rId22"/>
      <p:italic r:id="rId23"/>
      <p:boldItalic r:id="rId24"/>
    </p:embeddedFont>
    <p:embeddedFont>
      <p:font typeface="Raleway"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02" y="-3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009724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2"/>
            <a:ext cx="8123100" cy="629999"/>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0450" y="2057400"/>
            <a:ext cx="8123100" cy="778800"/>
          </a:xfrm>
          <a:prstGeom prst="rect">
            <a:avLst/>
          </a:prstGeom>
        </p:spPr>
        <p:txBody>
          <a:bodyPr lIns="91425" tIns="91425" rIns="91425" bIns="91425" anchor="b"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7" name="Shape 3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799"/>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991475"/>
            <a:ext cx="8520599" cy="1917899"/>
          </a:xfrm>
          <a:prstGeom prst="rect">
            <a:avLst/>
          </a:prstGeom>
        </p:spPr>
        <p:txBody>
          <a:bodyPr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071300"/>
            <a:ext cx="8520599" cy="901799"/>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9.tiff"/></Relationships>
</file>

<file path=ppt/slides/_rels/slide12.xml.rels><?xml version="1.0" encoding="UTF-8" standalone="yes"?>
<Relationships xmlns="http://schemas.openxmlformats.org/package/2006/relationships"><Relationship Id="rId3" Type="http://schemas.openxmlformats.org/officeDocument/2006/relationships/hyperlink" Target="http://www.novavision.com/vrt-patient-testimonials/"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hyperlink" Target="http://www.novavision.com/neuroeyecoach-testimonials/"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blog.novavision.com/" TargetMode="External"/><Relationship Id="rId7" Type="http://schemas.openxmlformats.org/officeDocument/2006/relationships/hyperlink" Target="http://directory.novavision.co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directory.novavision.com/join" TargetMode="External"/><Relationship Id="rId5" Type="http://schemas.openxmlformats.org/officeDocument/2006/relationships/hyperlink" Target="http://www.novavision.com/" TargetMode="External"/><Relationship Id="rId4" Type="http://schemas.openxmlformats.org/officeDocument/2006/relationships/hyperlink" Target="http://info.novavision.com/novavision-visual-field-screening-test"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
        <p:cNvGrpSpPr/>
        <p:nvPr/>
      </p:nvGrpSpPr>
      <p:grpSpPr>
        <a:xfrm>
          <a:off x="0" y="0"/>
          <a:ext cx="0" cy="0"/>
          <a:chOff x="0" y="0"/>
          <a:chExt cx="0" cy="0"/>
        </a:xfrm>
      </p:grpSpPr>
      <p:pic>
        <p:nvPicPr>
          <p:cNvPr id="59" name="Shape 59"/>
          <p:cNvPicPr preferRelativeResize="0"/>
          <p:nvPr/>
        </p:nvPicPr>
        <p:blipFill rotWithShape="1">
          <a:blip r:embed="rId3">
            <a:alphaModFix/>
          </a:blip>
          <a:srcRect t="9" b="3669"/>
          <a:stretch/>
        </p:blipFill>
        <p:spPr>
          <a:xfrm>
            <a:off x="0" y="0"/>
            <a:ext cx="9144000" cy="2997900"/>
          </a:xfrm>
          <a:prstGeom prst="rect">
            <a:avLst/>
          </a:prstGeom>
          <a:noFill/>
          <a:ln>
            <a:noFill/>
          </a:ln>
        </p:spPr>
      </p:pic>
      <p:sp>
        <p:nvSpPr>
          <p:cNvPr id="60" name="Shape 60"/>
          <p:cNvSpPr txBox="1">
            <a:spLocks noGrp="1"/>
          </p:cNvSpPr>
          <p:nvPr>
            <p:ph type="ctrTitle"/>
          </p:nvPr>
        </p:nvSpPr>
        <p:spPr>
          <a:xfrm>
            <a:off x="510450" y="3112400"/>
            <a:ext cx="8123100" cy="827100"/>
          </a:xfrm>
          <a:prstGeom prst="rect">
            <a:avLst/>
          </a:prstGeom>
        </p:spPr>
        <p:txBody>
          <a:bodyPr lIns="91425" tIns="91425" rIns="91425" bIns="91425" anchor="ctr" anchorCtr="0">
            <a:noAutofit/>
          </a:bodyPr>
          <a:lstStyle/>
          <a:p>
            <a:pPr lvl="0" algn="ctr">
              <a:spcBef>
                <a:spcPts val="0"/>
              </a:spcBef>
              <a:buNone/>
            </a:pPr>
            <a:r>
              <a:rPr lang="en" sz="6000" b="1" dirty="0">
                <a:solidFill>
                  <a:srgbClr val="E05A47"/>
                </a:solidFill>
                <a:latin typeface="Raleway"/>
                <a:ea typeface="Raleway"/>
                <a:cs typeface="Raleway"/>
                <a:sym typeface="Raleway"/>
              </a:rPr>
              <a:t>Stroke &amp; Vision Loss</a:t>
            </a:r>
          </a:p>
        </p:txBody>
      </p:sp>
      <p:sp>
        <p:nvSpPr>
          <p:cNvPr id="61" name="Shape 61"/>
          <p:cNvSpPr txBox="1"/>
          <p:nvPr/>
        </p:nvSpPr>
        <p:spPr>
          <a:xfrm>
            <a:off x="0" y="4337650"/>
            <a:ext cx="2225099" cy="792600"/>
          </a:xfrm>
          <a:prstGeom prst="rect">
            <a:avLst/>
          </a:prstGeom>
          <a:noFill/>
          <a:ln>
            <a:noFill/>
          </a:ln>
        </p:spPr>
        <p:txBody>
          <a:bodyPr lIns="91425" tIns="91425" rIns="91425" bIns="91425" anchor="t" anchorCtr="0">
            <a:noAutofit/>
          </a:bodyPr>
          <a:lstStyle/>
          <a:p>
            <a:pPr lvl="0" algn="ctr" rtl="0">
              <a:spcBef>
                <a:spcPts val="0"/>
              </a:spcBef>
              <a:buNone/>
            </a:pPr>
            <a:r>
              <a:rPr lang="en" b="1">
                <a:latin typeface="Proxima Nova"/>
                <a:ea typeface="Proxima Nova"/>
                <a:cs typeface="Proxima Nova"/>
                <a:sym typeface="Proxima Nova"/>
              </a:rPr>
              <a:t>Insert Group Name </a:t>
            </a:r>
          </a:p>
          <a:p>
            <a:pPr lvl="0" algn="ctr">
              <a:spcBef>
                <a:spcPts val="0"/>
              </a:spcBef>
              <a:buNone/>
            </a:pPr>
            <a:r>
              <a:rPr lang="en" b="1">
                <a:latin typeface="Proxima Nova"/>
                <a:ea typeface="Proxima Nova"/>
                <a:cs typeface="Proxima Nova"/>
                <a:sym typeface="Proxima Nova"/>
              </a:rPr>
              <a:t>or Logo Here</a:t>
            </a:r>
          </a:p>
        </p:txBody>
      </p:sp>
      <p:sp>
        <p:nvSpPr>
          <p:cNvPr id="62" name="Shape 62"/>
          <p:cNvSpPr txBox="1"/>
          <p:nvPr/>
        </p:nvSpPr>
        <p:spPr>
          <a:xfrm>
            <a:off x="7608675" y="4337650"/>
            <a:ext cx="2282099" cy="732000"/>
          </a:xfrm>
          <a:prstGeom prst="rect">
            <a:avLst/>
          </a:prstGeom>
          <a:noFill/>
          <a:ln>
            <a:noFill/>
          </a:ln>
        </p:spPr>
        <p:txBody>
          <a:bodyPr lIns="91425" tIns="91425" rIns="91425" bIns="91425" anchor="t" anchorCtr="0">
            <a:noAutofit/>
          </a:bodyPr>
          <a:lstStyle/>
          <a:p>
            <a:pPr lvl="0">
              <a:spcBef>
                <a:spcPts val="0"/>
              </a:spcBef>
              <a:buNone/>
            </a:pPr>
            <a:r>
              <a:rPr lang="en" sz="1200">
                <a:solidFill>
                  <a:srgbClr val="666666"/>
                </a:solidFill>
                <a:latin typeface="Raleway"/>
                <a:ea typeface="Raleway"/>
                <a:cs typeface="Raleway"/>
                <a:sym typeface="Raleway"/>
              </a:rPr>
              <a:t>In partnership with: </a:t>
            </a:r>
          </a:p>
        </p:txBody>
      </p:sp>
      <p:pic>
        <p:nvPicPr>
          <p:cNvPr id="63" name="Shape 63"/>
          <p:cNvPicPr preferRelativeResize="0"/>
          <p:nvPr/>
        </p:nvPicPr>
        <p:blipFill>
          <a:blip r:embed="rId4">
            <a:alphaModFix/>
          </a:blip>
          <a:stretch>
            <a:fillRect/>
          </a:stretch>
        </p:blipFill>
        <p:spPr>
          <a:xfrm>
            <a:off x="7608675" y="4660500"/>
            <a:ext cx="1447800" cy="4381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246451"/>
            <a:ext cx="8520599" cy="572699"/>
          </a:xfrm>
          <a:prstGeom prst="rect">
            <a:avLst/>
          </a:prstGeom>
        </p:spPr>
        <p:txBody>
          <a:bodyPr lIns="91425" tIns="91425" rIns="91425" bIns="91425" anchor="t" anchorCtr="0">
            <a:noAutofit/>
          </a:bodyPr>
          <a:lstStyle/>
          <a:p>
            <a:pPr lvl="0" algn="ctr" rtl="0">
              <a:spcBef>
                <a:spcPts val="0"/>
              </a:spcBef>
              <a:buNone/>
            </a:pPr>
            <a:r>
              <a:rPr lang="en" b="1" dirty="0">
                <a:solidFill>
                  <a:srgbClr val="666666"/>
                </a:solidFill>
              </a:rPr>
              <a:t>The Concept of Neuroplasticity</a:t>
            </a:r>
          </a:p>
        </p:txBody>
      </p:sp>
      <p:pic>
        <p:nvPicPr>
          <p:cNvPr id="116" name="Shape 116"/>
          <p:cNvPicPr preferRelativeResize="0"/>
          <p:nvPr/>
        </p:nvPicPr>
        <p:blipFill>
          <a:blip r:embed="rId3">
            <a:alphaModFix/>
          </a:blip>
          <a:stretch>
            <a:fillRect/>
          </a:stretch>
        </p:blipFill>
        <p:spPr>
          <a:xfrm>
            <a:off x="4953000" y="1123950"/>
            <a:ext cx="3545099" cy="3545099"/>
          </a:xfrm>
          <a:prstGeom prst="rect">
            <a:avLst/>
          </a:prstGeom>
          <a:noFill/>
          <a:ln>
            <a:noFill/>
          </a:ln>
        </p:spPr>
      </p:pic>
      <p:sp>
        <p:nvSpPr>
          <p:cNvPr id="117" name="Shape 117"/>
          <p:cNvSpPr txBox="1">
            <a:spLocks noGrp="1"/>
          </p:cNvSpPr>
          <p:nvPr>
            <p:ph type="body" idx="1"/>
          </p:nvPr>
        </p:nvSpPr>
        <p:spPr>
          <a:xfrm>
            <a:off x="-32399" y="732925"/>
            <a:ext cx="4985399" cy="4658225"/>
          </a:xfrm>
          <a:prstGeom prst="rect">
            <a:avLst/>
          </a:prstGeom>
        </p:spPr>
        <p:txBody>
          <a:bodyPr lIns="91425" tIns="91425" rIns="91425" bIns="91425" anchor="t" anchorCtr="0">
            <a:noAutofit/>
          </a:bodyPr>
          <a:lstStyle/>
          <a:p>
            <a:pPr marL="457200" lvl="0" indent="-228600" rtl="0">
              <a:lnSpc>
                <a:spcPct val="100000"/>
              </a:lnSpc>
              <a:spcBef>
                <a:spcPts val="0"/>
              </a:spcBef>
              <a:buChar char="➢"/>
            </a:pPr>
            <a:r>
              <a:rPr lang="en" sz="1600" dirty="0"/>
              <a:t>Your brain’s natural ability to compensate for injuries and adjust to deal with these changes by creating new neural pathways and adapting as needed.</a:t>
            </a:r>
          </a:p>
          <a:p>
            <a:pPr marL="457200" lvl="0" indent="-228600" rtl="0">
              <a:lnSpc>
                <a:spcPct val="100000"/>
              </a:lnSpc>
              <a:spcBef>
                <a:spcPts val="0"/>
              </a:spcBef>
              <a:buChar char="➢"/>
            </a:pPr>
            <a:r>
              <a:rPr lang="en" sz="1600" dirty="0"/>
              <a:t>Some networks in the brain are duplicated and Neuroplasticity enables the activation and usage of alternative routes to process information. </a:t>
            </a:r>
          </a:p>
          <a:p>
            <a:pPr marL="457200" indent="-228600">
              <a:lnSpc>
                <a:spcPct val="100000"/>
              </a:lnSpc>
              <a:buFont typeface="Proxima Nova"/>
              <a:buChar char="➢"/>
            </a:pPr>
            <a:r>
              <a:rPr lang="en-US" sz="1600" dirty="0"/>
              <a:t>Researchers </a:t>
            </a:r>
            <a:r>
              <a:rPr lang="en-US" sz="1600" dirty="0" smtClean="0"/>
              <a:t>studying </a:t>
            </a:r>
            <a:r>
              <a:rPr lang="en-US" sz="1600" dirty="0"/>
              <a:t>in brain based healing methods have discovered that changes benefiting one person may be detrimental to another, therefore </a:t>
            </a:r>
            <a:r>
              <a:rPr lang="en-US" sz="1600" dirty="0" smtClean="0"/>
              <a:t>the brain </a:t>
            </a:r>
            <a:r>
              <a:rPr lang="en-US" sz="1600" dirty="0"/>
              <a:t>training apps promising benefits to all may not indeed be effective for all. It is imperative that any neuroplasticity treatment must be </a:t>
            </a:r>
            <a:r>
              <a:rPr lang="en-US" sz="1600" dirty="0" smtClean="0"/>
              <a:t>tailored </a:t>
            </a:r>
            <a:r>
              <a:rPr lang="en-US" sz="1600" dirty="0"/>
              <a:t>and monitored to fit each patient</a:t>
            </a:r>
            <a:r>
              <a:rPr lang="en-US" sz="1600" dirty="0" smtClean="0"/>
              <a:t>.</a:t>
            </a:r>
            <a:endParaRPr lang="en" sz="1600" dirty="0"/>
          </a:p>
          <a:p>
            <a:pPr lvl="0" rtl="0">
              <a:lnSpc>
                <a:spcPct val="100000"/>
              </a:lnSpc>
              <a:spcBef>
                <a:spcPts val="0"/>
              </a:spcBef>
              <a:buNone/>
            </a:pPr>
            <a:endParaRPr sz="1600" dirty="0"/>
          </a:p>
        </p:txBody>
      </p:sp>
      <p:sp>
        <p:nvSpPr>
          <p:cNvPr id="2" name="Rectangle 1"/>
          <p:cNvSpPr/>
          <p:nvPr/>
        </p:nvSpPr>
        <p:spPr>
          <a:xfrm>
            <a:off x="6725549" y="1657350"/>
            <a:ext cx="177255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05600" y="1638240"/>
            <a:ext cx="1868699" cy="400110"/>
          </a:xfrm>
          <a:prstGeom prst="rect">
            <a:avLst/>
          </a:prstGeom>
          <a:noFill/>
        </p:spPr>
        <p:txBody>
          <a:bodyPr wrap="square" rtlCol="0">
            <a:spAutoFit/>
          </a:bodyPr>
          <a:lstStyle/>
          <a:p>
            <a:r>
              <a:rPr lang="en-US" sz="2000" dirty="0" smtClean="0">
                <a:solidFill>
                  <a:schemeClr val="accent3">
                    <a:lumMod val="75000"/>
                  </a:schemeClr>
                </a:solidFill>
              </a:rPr>
              <a:t>(Changeable)</a:t>
            </a:r>
            <a:endParaRPr lang="en-US" sz="2000" dirty="0">
              <a:solidFill>
                <a:schemeClr val="accent3">
                  <a:lumMod val="75000"/>
                </a:schemeClr>
              </a:solidFill>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57150"/>
            <a:ext cx="8520599" cy="572699"/>
          </a:xfrm>
          <a:prstGeom prst="rect">
            <a:avLst/>
          </a:prstGeom>
        </p:spPr>
        <p:txBody>
          <a:bodyPr lIns="91425" tIns="91425" rIns="91425" bIns="91425" anchor="t" anchorCtr="0">
            <a:noAutofit/>
          </a:bodyPr>
          <a:lstStyle/>
          <a:p>
            <a:pPr lvl="0" algn="ctr" rtl="0">
              <a:spcBef>
                <a:spcPts val="0"/>
              </a:spcBef>
              <a:buNone/>
            </a:pPr>
            <a:r>
              <a:rPr lang="en" b="1" dirty="0">
                <a:solidFill>
                  <a:srgbClr val="666666"/>
                </a:solidFill>
              </a:rPr>
              <a:t>Recovery </a:t>
            </a:r>
            <a:r>
              <a:rPr lang="en" b="1" dirty="0" smtClean="0">
                <a:solidFill>
                  <a:srgbClr val="666666"/>
                </a:solidFill>
              </a:rPr>
              <a:t>Option</a:t>
            </a:r>
            <a:r>
              <a:rPr lang="en" b="1" dirty="0" smtClean="0">
                <a:solidFill>
                  <a:schemeClr val="accent3"/>
                </a:solidFill>
              </a:rPr>
              <a:t>s</a:t>
            </a:r>
            <a:r>
              <a:rPr lang="en" b="1" dirty="0" smtClean="0">
                <a:solidFill>
                  <a:srgbClr val="666666"/>
                </a:solidFill>
              </a:rPr>
              <a:t>: </a:t>
            </a:r>
            <a:r>
              <a:rPr lang="en" b="1" dirty="0">
                <a:solidFill>
                  <a:srgbClr val="0070C0"/>
                </a:solidFill>
              </a:rPr>
              <a:t>Vision Restoration</a:t>
            </a:r>
          </a:p>
        </p:txBody>
      </p:sp>
      <p:sp>
        <p:nvSpPr>
          <p:cNvPr id="148" name="Shape 148"/>
          <p:cNvSpPr txBox="1">
            <a:spLocks noGrp="1"/>
          </p:cNvSpPr>
          <p:nvPr>
            <p:ph type="body" idx="1"/>
          </p:nvPr>
        </p:nvSpPr>
        <p:spPr>
          <a:xfrm>
            <a:off x="-152400" y="1219260"/>
            <a:ext cx="4648200" cy="4086276"/>
          </a:xfrm>
          <a:prstGeom prst="rect">
            <a:avLst/>
          </a:prstGeom>
        </p:spPr>
        <p:txBody>
          <a:bodyPr lIns="91425" tIns="91425" rIns="91425" bIns="91425" anchor="t" anchorCtr="0">
            <a:noAutofit/>
          </a:bodyPr>
          <a:lstStyle/>
          <a:p>
            <a:pPr marL="457200" lvl="0" indent="-228600">
              <a:lnSpc>
                <a:spcPct val="100000"/>
              </a:lnSpc>
              <a:buChar char="➢"/>
            </a:pPr>
            <a:r>
              <a:rPr lang="en" sz="1200" dirty="0" smtClean="0"/>
              <a:t>VRT is the only FDA cleared restoration therapy </a:t>
            </a:r>
            <a:r>
              <a:rPr lang="en-US" sz="1200" dirty="0"/>
              <a:t>for the treatment of vision loss as a result of stroke or other brain injury, and is designed </a:t>
            </a:r>
            <a:r>
              <a:rPr lang="en-US" sz="1200" dirty="0" smtClean="0"/>
              <a:t>to </a:t>
            </a:r>
            <a:r>
              <a:rPr lang="en" sz="1200" dirty="0" smtClean="0"/>
              <a:t>provide actual </a:t>
            </a:r>
            <a:r>
              <a:rPr lang="en" sz="1200" dirty="0"/>
              <a:t>improvement in the range or sensitivity of the patient’s field of vision. </a:t>
            </a:r>
          </a:p>
          <a:p>
            <a:pPr marL="457200" lvl="0" indent="-228600" rtl="0">
              <a:lnSpc>
                <a:spcPct val="100000"/>
              </a:lnSpc>
              <a:spcBef>
                <a:spcPts val="0"/>
              </a:spcBef>
              <a:buChar char="➢"/>
            </a:pPr>
            <a:r>
              <a:rPr lang="en" sz="1200" dirty="0" smtClean="0"/>
              <a:t>VRT is clinically supported by years of research and studies, including a 302 patient study in which notable improvements were seen in over 70% of the patients.</a:t>
            </a:r>
            <a:endParaRPr lang="en" sz="1200" dirty="0"/>
          </a:p>
          <a:p>
            <a:pPr marL="457200" indent="-228600">
              <a:lnSpc>
                <a:spcPct val="100000"/>
              </a:lnSpc>
              <a:buFont typeface="Proxima Nova"/>
              <a:buChar char="➢"/>
            </a:pPr>
            <a:r>
              <a:rPr lang="en" sz="1200" dirty="0"/>
              <a:t>VRT requires a </a:t>
            </a:r>
            <a:r>
              <a:rPr lang="en" sz="1200" dirty="0" smtClean="0"/>
              <a:t>prescription from a physician.</a:t>
            </a:r>
            <a:endParaRPr lang="en" sz="1200" strike="sngStrike" dirty="0"/>
          </a:p>
          <a:p>
            <a:pPr marL="457200" lvl="0" indent="-228600" rtl="0">
              <a:lnSpc>
                <a:spcPct val="100000"/>
              </a:lnSpc>
              <a:spcBef>
                <a:spcPts val="0"/>
              </a:spcBef>
              <a:buChar char="➢"/>
            </a:pPr>
            <a:r>
              <a:rPr lang="en" sz="1200" dirty="0" smtClean="0"/>
              <a:t>Therapy is personalized for the vision deficit and updated monthly.</a:t>
            </a:r>
          </a:p>
          <a:p>
            <a:pPr marL="457200" marR="0" lvl="0" indent="-228600" algn="l" rtl="0">
              <a:lnSpc>
                <a:spcPct val="100000"/>
              </a:lnSpc>
              <a:spcBef>
                <a:spcPts val="0"/>
              </a:spcBef>
              <a:spcAft>
                <a:spcPts val="1600"/>
              </a:spcAft>
              <a:buChar char="➢"/>
            </a:pPr>
            <a:r>
              <a:rPr lang="en" sz="1200" dirty="0" smtClean="0"/>
              <a:t>Therapy </a:t>
            </a:r>
            <a:r>
              <a:rPr lang="en" sz="1200" dirty="0"/>
              <a:t>can be done at home on a computer. No surgery or other medical intervention is needed.</a:t>
            </a:r>
          </a:p>
          <a:p>
            <a:pPr marL="457200" marR="0" lvl="0" indent="-228600" algn="l" rtl="0">
              <a:lnSpc>
                <a:spcPct val="100000"/>
              </a:lnSpc>
              <a:spcBef>
                <a:spcPts val="0"/>
              </a:spcBef>
              <a:spcAft>
                <a:spcPts val="1600"/>
              </a:spcAft>
              <a:buChar char="➢"/>
            </a:pPr>
            <a:r>
              <a:rPr lang="en" sz="1200" dirty="0"/>
              <a:t>Improvement does not depend on how long ago their vision loss occurred (Efficacy is independent of lesion age).</a:t>
            </a:r>
          </a:p>
        </p:txBody>
      </p:sp>
      <p:pic>
        <p:nvPicPr>
          <p:cNvPr id="149" name="Shape 149"/>
          <p:cNvPicPr preferRelativeResize="0"/>
          <p:nvPr/>
        </p:nvPicPr>
        <p:blipFill rotWithShape="1">
          <a:blip r:embed="rId3">
            <a:alphaModFix/>
          </a:blip>
          <a:srcRect l="15736" t="26530" r="13337"/>
          <a:stretch/>
        </p:blipFill>
        <p:spPr>
          <a:xfrm>
            <a:off x="8229600" y="57150"/>
            <a:ext cx="857250" cy="887974"/>
          </a:xfrm>
          <a:prstGeom prst="rect">
            <a:avLst/>
          </a:prstGeom>
          <a:noFill/>
          <a:ln>
            <a:noFill/>
          </a:ln>
        </p:spPr>
      </p:pic>
      <p:sp>
        <p:nvSpPr>
          <p:cNvPr id="5" name="TextBox 4"/>
          <p:cNvSpPr txBox="1"/>
          <p:nvPr/>
        </p:nvSpPr>
        <p:spPr>
          <a:xfrm>
            <a:off x="76200" y="819150"/>
            <a:ext cx="4267200" cy="400110"/>
          </a:xfrm>
          <a:prstGeom prst="rect">
            <a:avLst/>
          </a:prstGeom>
          <a:noFill/>
        </p:spPr>
        <p:txBody>
          <a:bodyPr wrap="square" rtlCol="0">
            <a:spAutoFit/>
          </a:bodyPr>
          <a:lstStyle/>
          <a:p>
            <a:r>
              <a:rPr lang="en-US" sz="2000" b="1" u="sng" dirty="0" smtClean="0">
                <a:solidFill>
                  <a:srgbClr val="0070C0"/>
                </a:solidFill>
                <a:latin typeface="Proxima Nova" panose="020B0604020202020204" charset="0"/>
              </a:rPr>
              <a:t>Vision Restoration Therapy (VRT)</a:t>
            </a:r>
            <a:endParaRPr lang="en-US" sz="2000" b="1" u="sng" dirty="0">
              <a:solidFill>
                <a:srgbClr val="0070C0"/>
              </a:solidFill>
              <a:latin typeface="Proxima Nova" panose="020B0604020202020204" charset="0"/>
            </a:endParaRPr>
          </a:p>
        </p:txBody>
      </p:sp>
      <p:pic>
        <p:nvPicPr>
          <p:cNvPr id="1026" name="Picture 2" descr="C:\Users\mgallegos\Desktop\Images\NovaVision\Before  VRT - left hemianopia.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2162" y="1809750"/>
            <a:ext cx="2179638" cy="16494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gallegos\Desktop\Images\NovaVision\After VRT - improved visual functions.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7687" y="1809750"/>
            <a:ext cx="2179638" cy="16494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77120" y="1352550"/>
            <a:ext cx="883575" cy="307777"/>
          </a:xfrm>
          <a:prstGeom prst="rect">
            <a:avLst/>
          </a:prstGeom>
        </p:spPr>
        <p:txBody>
          <a:bodyPr wrap="none">
            <a:spAutoFit/>
          </a:bodyPr>
          <a:lstStyle/>
          <a:p>
            <a:pPr algn="ctr"/>
            <a:r>
              <a:rPr lang="en-US" b="1" dirty="0" smtClean="0">
                <a:solidFill>
                  <a:srgbClr val="0070C0"/>
                </a:solidFill>
              </a:rPr>
              <a:t>Pre VRT</a:t>
            </a:r>
            <a:endParaRPr lang="en-US" b="1" dirty="0">
              <a:solidFill>
                <a:srgbClr val="0070C0"/>
              </a:solidFill>
            </a:endParaRPr>
          </a:p>
        </p:txBody>
      </p:sp>
      <p:sp>
        <p:nvSpPr>
          <p:cNvPr id="9" name="Rectangle 8"/>
          <p:cNvSpPr/>
          <p:nvPr/>
        </p:nvSpPr>
        <p:spPr>
          <a:xfrm>
            <a:off x="7257078" y="1352550"/>
            <a:ext cx="981359" cy="307777"/>
          </a:xfrm>
          <a:prstGeom prst="rect">
            <a:avLst/>
          </a:prstGeom>
        </p:spPr>
        <p:txBody>
          <a:bodyPr wrap="none">
            <a:spAutoFit/>
          </a:bodyPr>
          <a:lstStyle/>
          <a:p>
            <a:pPr algn="ctr"/>
            <a:r>
              <a:rPr lang="en-US" b="1" dirty="0" smtClean="0">
                <a:solidFill>
                  <a:srgbClr val="0070C0"/>
                </a:solidFill>
              </a:rPr>
              <a:t>Post VRT</a:t>
            </a:r>
            <a:endParaRPr lang="en-US" b="1" dirty="0">
              <a:solidFill>
                <a:srgbClr val="0070C0"/>
              </a:solidFill>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40"/>
          <p:cNvSpPr txBox="1">
            <a:spLocks/>
          </p:cNvSpPr>
          <p:nvPr/>
        </p:nvSpPr>
        <p:spPr>
          <a:xfrm>
            <a:off x="311699" y="438150"/>
            <a:ext cx="8520599" cy="5726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Proxima Nova"/>
              <a:buNone/>
              <a:defRPr sz="2800" b="0" i="0" u="none" strike="noStrike" cap="none">
                <a:solidFill>
                  <a:schemeClr val="dk1"/>
                </a:solidFill>
                <a:latin typeface="Proxima Nova"/>
                <a:ea typeface="Proxima Nova"/>
                <a:cs typeface="Proxima Nova"/>
                <a:sym typeface="Proxima Nova"/>
                <a:rtl val="0"/>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pPr algn="ctr"/>
            <a:r>
              <a:rPr lang="en" b="1" dirty="0" smtClean="0">
                <a:solidFill>
                  <a:srgbClr val="666666"/>
                </a:solidFill>
              </a:rPr>
              <a:t>Vision Restoration Therapy Patient Testimonial</a:t>
            </a:r>
            <a:endParaRPr lang="en" b="1" dirty="0">
              <a:solidFill>
                <a:srgbClr val="666666"/>
              </a:solidFill>
            </a:endParaRPr>
          </a:p>
        </p:txBody>
      </p:sp>
      <p:sp>
        <p:nvSpPr>
          <p:cNvPr id="5" name="Rounded Rectangular Callout 4"/>
          <p:cNvSpPr/>
          <p:nvPr/>
        </p:nvSpPr>
        <p:spPr>
          <a:xfrm>
            <a:off x="1649205" y="1276349"/>
            <a:ext cx="6248400" cy="2743201"/>
          </a:xfrm>
          <a:prstGeom prst="wedgeRoundRect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0700" y="1657350"/>
            <a:ext cx="1187861" cy="139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905000" y="1581150"/>
            <a:ext cx="4455700" cy="2585323"/>
          </a:xfrm>
          <a:prstGeom prst="rect">
            <a:avLst/>
          </a:prstGeom>
          <a:noFill/>
        </p:spPr>
        <p:txBody>
          <a:bodyPr wrap="square" rtlCol="0">
            <a:spAutoFit/>
          </a:bodyPr>
          <a:lstStyle/>
          <a:p>
            <a:r>
              <a:rPr lang="en-US" sz="1800" b="1" i="1" dirty="0" smtClean="0">
                <a:solidFill>
                  <a:schemeClr val="bg1"/>
                </a:solidFill>
                <a:latin typeface="Proxima Nova" panose="020B0604020202020204" charset="0"/>
              </a:rPr>
              <a:t>“I </a:t>
            </a:r>
            <a:r>
              <a:rPr lang="en-US" sz="1800" b="1" i="1" dirty="0">
                <a:solidFill>
                  <a:schemeClr val="bg1"/>
                </a:solidFill>
                <a:latin typeface="Proxima Nova" panose="020B0604020202020204" charset="0"/>
              </a:rPr>
              <a:t>could not be independent anymore. I could not </a:t>
            </a:r>
            <a:r>
              <a:rPr lang="en-US" sz="1800" b="1" i="1" dirty="0" smtClean="0">
                <a:solidFill>
                  <a:schemeClr val="bg1"/>
                </a:solidFill>
                <a:latin typeface="Proxima Nova" panose="020B0604020202020204" charset="0"/>
              </a:rPr>
              <a:t>be myself</a:t>
            </a:r>
            <a:r>
              <a:rPr lang="en-US" sz="1800" b="1" i="1" dirty="0">
                <a:solidFill>
                  <a:schemeClr val="bg1"/>
                </a:solidFill>
                <a:latin typeface="Proxima Nova" panose="020B0604020202020204" charset="0"/>
              </a:rPr>
              <a:t>, not being able to drive took my life away. </a:t>
            </a:r>
            <a:endParaRPr lang="en-US" sz="1800" b="1" i="1" dirty="0" smtClean="0">
              <a:solidFill>
                <a:schemeClr val="bg1"/>
              </a:solidFill>
              <a:latin typeface="Proxima Nova" panose="020B0604020202020204" charset="0"/>
            </a:endParaRPr>
          </a:p>
          <a:p>
            <a:endParaRPr lang="en-US" sz="1800" b="1" i="1" dirty="0">
              <a:solidFill>
                <a:schemeClr val="bg1"/>
              </a:solidFill>
              <a:latin typeface="Proxima Nova" panose="020B0604020202020204" charset="0"/>
            </a:endParaRPr>
          </a:p>
          <a:p>
            <a:r>
              <a:rPr lang="en-US" sz="1800" b="1" i="1" dirty="0" smtClean="0">
                <a:solidFill>
                  <a:schemeClr val="bg1"/>
                </a:solidFill>
                <a:latin typeface="Proxima Nova" panose="020B0604020202020204" charset="0"/>
              </a:rPr>
              <a:t>With VRT my visual field improved to a 90%. </a:t>
            </a:r>
            <a:r>
              <a:rPr lang="en-US" sz="1800" b="1" i="1" dirty="0">
                <a:solidFill>
                  <a:schemeClr val="bg1"/>
                </a:solidFill>
                <a:latin typeface="Proxima Nova" panose="020B0604020202020204" charset="0"/>
              </a:rPr>
              <a:t>I was able to publish a </a:t>
            </a:r>
            <a:r>
              <a:rPr lang="en-US" sz="1800" b="1" i="1" dirty="0" smtClean="0">
                <a:solidFill>
                  <a:schemeClr val="bg1"/>
                </a:solidFill>
                <a:latin typeface="Proxima Nova" panose="020B0604020202020204" charset="0"/>
              </a:rPr>
              <a:t>book and </a:t>
            </a:r>
            <a:r>
              <a:rPr lang="en-US" sz="1800" b="1" i="1" dirty="0">
                <a:solidFill>
                  <a:schemeClr val="bg1"/>
                </a:solidFill>
                <a:latin typeface="Proxima Nova" panose="020B0604020202020204" charset="0"/>
              </a:rPr>
              <a:t>run </a:t>
            </a:r>
            <a:r>
              <a:rPr lang="en-US" sz="1800" b="1" i="1" dirty="0" smtClean="0">
                <a:solidFill>
                  <a:schemeClr val="bg1"/>
                </a:solidFill>
                <a:latin typeface="Proxima Nova" panose="020B0604020202020204" charset="0"/>
              </a:rPr>
              <a:t>2 marathons</a:t>
            </a:r>
            <a:r>
              <a:rPr lang="en-US" sz="1800" b="1" i="1" dirty="0">
                <a:solidFill>
                  <a:schemeClr val="bg1"/>
                </a:solidFill>
                <a:latin typeface="Proxima Nova" panose="020B0604020202020204" charset="0"/>
              </a:rPr>
              <a:t>!  </a:t>
            </a:r>
            <a:r>
              <a:rPr lang="en-US" sz="1800" b="1" i="1" dirty="0" smtClean="0">
                <a:solidFill>
                  <a:schemeClr val="bg1"/>
                </a:solidFill>
                <a:latin typeface="Proxima Nova" panose="020B0604020202020204" charset="0"/>
              </a:rPr>
              <a:t>This </a:t>
            </a:r>
            <a:r>
              <a:rPr lang="en-US" sz="1800" b="1" i="1" dirty="0">
                <a:solidFill>
                  <a:schemeClr val="bg1"/>
                </a:solidFill>
                <a:latin typeface="Proxima Nova" panose="020B0604020202020204" charset="0"/>
              </a:rPr>
              <a:t>would have been </a:t>
            </a:r>
            <a:r>
              <a:rPr lang="en-US" sz="1800" b="1" i="1" dirty="0" smtClean="0">
                <a:solidFill>
                  <a:schemeClr val="bg1"/>
                </a:solidFill>
                <a:latin typeface="Proxima Nova" panose="020B0604020202020204" charset="0"/>
              </a:rPr>
              <a:t>impossible without </a:t>
            </a:r>
            <a:r>
              <a:rPr lang="en-US" sz="1800" b="1" i="1" dirty="0">
                <a:solidFill>
                  <a:schemeClr val="bg1"/>
                </a:solidFill>
                <a:latin typeface="Proxima Nova" panose="020B0604020202020204" charset="0"/>
              </a:rPr>
              <a:t>my vision </a:t>
            </a:r>
            <a:r>
              <a:rPr lang="en-US" sz="1800" b="1" i="1" dirty="0" smtClean="0">
                <a:solidFill>
                  <a:schemeClr val="bg1"/>
                </a:solidFill>
                <a:latin typeface="Proxima Nova" panose="020B0604020202020204" charset="0"/>
              </a:rPr>
              <a:t>recovery.”</a:t>
            </a:r>
            <a:endParaRPr lang="en-US" sz="1800" b="1" dirty="0">
              <a:solidFill>
                <a:schemeClr val="bg1"/>
              </a:solidFill>
              <a:latin typeface="Proxima Nova" panose="020B0604020202020204" charset="0"/>
            </a:endParaRPr>
          </a:p>
          <a:p>
            <a:endParaRPr lang="en-US" sz="1800" b="1" dirty="0">
              <a:solidFill>
                <a:schemeClr val="bg1"/>
              </a:solidFill>
              <a:latin typeface="Proxima Nova" panose="020B0604020202020204" charset="0"/>
            </a:endParaRPr>
          </a:p>
        </p:txBody>
      </p:sp>
      <p:sp>
        <p:nvSpPr>
          <p:cNvPr id="7" name="Rectangle 6"/>
          <p:cNvSpPr/>
          <p:nvPr/>
        </p:nvSpPr>
        <p:spPr>
          <a:xfrm>
            <a:off x="1066800" y="4563963"/>
            <a:ext cx="8520599" cy="307777"/>
          </a:xfrm>
          <a:prstGeom prst="rect">
            <a:avLst/>
          </a:prstGeom>
        </p:spPr>
        <p:txBody>
          <a:bodyPr wrap="square">
            <a:spAutoFit/>
          </a:bodyPr>
          <a:lstStyle/>
          <a:p>
            <a:r>
              <a:rPr lang="en" dirty="0" smtClean="0">
                <a:solidFill>
                  <a:schemeClr val="accent3"/>
                </a:solidFill>
              </a:rPr>
              <a:t>Visit us at </a:t>
            </a:r>
            <a:r>
              <a:rPr lang="en-US" dirty="0">
                <a:solidFill>
                  <a:schemeClr val="accent3"/>
                </a:solidFill>
                <a:hlinkClick r:id="rId3"/>
              </a:rPr>
              <a:t>http://www.novavision.com/vrt-patient-testimonials/ </a:t>
            </a:r>
            <a:r>
              <a:rPr lang="en-US" dirty="0" smtClean="0">
                <a:solidFill>
                  <a:schemeClr val="accent3"/>
                </a:solidFill>
                <a:hlinkClick r:id="rId3"/>
              </a:rPr>
              <a:t> </a:t>
            </a:r>
            <a:r>
              <a:rPr lang="en" dirty="0" smtClean="0">
                <a:solidFill>
                  <a:schemeClr val="accent3"/>
                </a:solidFill>
              </a:rPr>
              <a:t>for additional patient testimonials</a:t>
            </a:r>
            <a:endParaRPr lang="en-US" dirty="0">
              <a:solidFill>
                <a:schemeClr val="accent3"/>
              </a:solidFill>
            </a:endParaRPr>
          </a:p>
        </p:txBody>
      </p:sp>
    </p:spTree>
    <p:extLst>
      <p:ext uri="{BB962C8B-B14F-4D97-AF65-F5344CB8AC3E}">
        <p14:creationId xmlns:p14="http://schemas.microsoft.com/office/powerpoint/2010/main" val="3671106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15449"/>
            <a:ext cx="8520599" cy="572699"/>
          </a:xfrm>
          <a:prstGeom prst="rect">
            <a:avLst/>
          </a:prstGeom>
        </p:spPr>
        <p:txBody>
          <a:bodyPr lIns="91425" tIns="91425" rIns="91425" bIns="91425" anchor="t" anchorCtr="0">
            <a:noAutofit/>
          </a:bodyPr>
          <a:lstStyle/>
          <a:p>
            <a:pPr lvl="0" algn="ctr" rtl="0">
              <a:spcBef>
                <a:spcPts val="0"/>
              </a:spcBef>
              <a:buNone/>
            </a:pPr>
            <a:r>
              <a:rPr lang="en" b="1" dirty="0">
                <a:solidFill>
                  <a:srgbClr val="666666"/>
                </a:solidFill>
              </a:rPr>
              <a:t>Recovery </a:t>
            </a:r>
            <a:r>
              <a:rPr lang="en" b="1" dirty="0" smtClean="0">
                <a:solidFill>
                  <a:srgbClr val="666666"/>
                </a:solidFill>
              </a:rPr>
              <a:t>Option</a:t>
            </a:r>
            <a:r>
              <a:rPr lang="en" b="1" dirty="0" smtClean="0">
                <a:solidFill>
                  <a:schemeClr val="accent3"/>
                </a:solidFill>
              </a:rPr>
              <a:t>s</a:t>
            </a:r>
            <a:r>
              <a:rPr lang="en" b="1" dirty="0" smtClean="0">
                <a:solidFill>
                  <a:srgbClr val="666666"/>
                </a:solidFill>
              </a:rPr>
              <a:t>: </a:t>
            </a:r>
            <a:r>
              <a:rPr lang="en" b="1" dirty="0">
                <a:solidFill>
                  <a:srgbClr val="0070C0"/>
                </a:solidFill>
              </a:rPr>
              <a:t>Vision Compensation</a:t>
            </a:r>
          </a:p>
        </p:txBody>
      </p:sp>
      <p:sp>
        <p:nvSpPr>
          <p:cNvPr id="141" name="Shape 141"/>
          <p:cNvSpPr txBox="1">
            <a:spLocks noGrp="1"/>
          </p:cNvSpPr>
          <p:nvPr>
            <p:ph type="body" idx="1"/>
          </p:nvPr>
        </p:nvSpPr>
        <p:spPr>
          <a:xfrm>
            <a:off x="-152400" y="1075818"/>
            <a:ext cx="4267200" cy="3930275"/>
          </a:xfrm>
          <a:prstGeom prst="rect">
            <a:avLst/>
          </a:prstGeom>
        </p:spPr>
        <p:txBody>
          <a:bodyPr lIns="91425" tIns="91425" rIns="91425" bIns="91425" anchor="t" anchorCtr="0">
            <a:noAutofit/>
          </a:bodyPr>
          <a:lstStyle/>
          <a:p>
            <a:pPr marL="457200" lvl="0" indent="-228600" rtl="0">
              <a:lnSpc>
                <a:spcPct val="100000"/>
              </a:lnSpc>
              <a:spcBef>
                <a:spcPts val="0"/>
              </a:spcBef>
              <a:buChar char="➢"/>
            </a:pPr>
            <a:r>
              <a:rPr lang="en" sz="1200" dirty="0"/>
              <a:t>Using saccadic training, patients are trained to rapidly and continuously scan their surroundings in order to direct their gaze toward the blind field, bringing the previously unseen objects within their sighted field. </a:t>
            </a:r>
          </a:p>
          <a:p>
            <a:pPr marL="457200" marR="0" lvl="0" indent="-228600" algn="l" rtl="0">
              <a:lnSpc>
                <a:spcPct val="100000"/>
              </a:lnSpc>
              <a:spcBef>
                <a:spcPts val="0"/>
              </a:spcBef>
              <a:spcAft>
                <a:spcPts val="1600"/>
              </a:spcAft>
              <a:buChar char="➢"/>
            </a:pPr>
            <a:r>
              <a:rPr lang="en" sz="1200" dirty="0"/>
              <a:t>Designed to have a real positive impact on activities of daily </a:t>
            </a:r>
            <a:r>
              <a:rPr lang="en" sz="1200" dirty="0" smtClean="0"/>
              <a:t>living and is FDA registered.</a:t>
            </a:r>
            <a:endParaRPr lang="en" sz="1200" dirty="0">
              <a:solidFill>
                <a:srgbClr val="FF0000"/>
              </a:solidFill>
            </a:endParaRPr>
          </a:p>
          <a:p>
            <a:pPr marL="457200" marR="0" lvl="0" indent="-228600" algn="l" rtl="0">
              <a:lnSpc>
                <a:spcPct val="100000"/>
              </a:lnSpc>
              <a:spcBef>
                <a:spcPts val="0"/>
              </a:spcBef>
              <a:spcAft>
                <a:spcPts val="1600"/>
              </a:spcAft>
              <a:buChar char="➢"/>
            </a:pPr>
            <a:r>
              <a:rPr lang="en" sz="1200" dirty="0"/>
              <a:t>Leads to meaningful improvement in visual search performance, resulting in improvements in navigation skills and object finding.</a:t>
            </a:r>
          </a:p>
          <a:p>
            <a:pPr marL="457200" marR="0" lvl="0" indent="-228600" algn="l" rtl="0">
              <a:lnSpc>
                <a:spcPct val="100000"/>
              </a:lnSpc>
              <a:spcBef>
                <a:spcPts val="0"/>
              </a:spcBef>
              <a:spcAft>
                <a:spcPts val="1600"/>
              </a:spcAft>
              <a:buChar char="➢"/>
            </a:pPr>
            <a:r>
              <a:rPr lang="en" sz="1200" dirty="0"/>
              <a:t>Increases the efficiency of a patient’s eye movement and re-train the </a:t>
            </a:r>
            <a:r>
              <a:rPr lang="en" sz="1200" dirty="0" smtClean="0"/>
              <a:t>patient’s </a:t>
            </a:r>
            <a:r>
              <a:rPr lang="en" sz="1200" dirty="0"/>
              <a:t>ability to make the most of their remaining vision.</a:t>
            </a:r>
          </a:p>
          <a:p>
            <a:pPr marL="457200" marR="0" lvl="0" indent="-228600" algn="l" rtl="0">
              <a:lnSpc>
                <a:spcPct val="100000"/>
              </a:lnSpc>
              <a:spcBef>
                <a:spcPts val="0"/>
              </a:spcBef>
              <a:spcAft>
                <a:spcPts val="1600"/>
              </a:spcAft>
              <a:buChar char="➢"/>
            </a:pPr>
            <a:r>
              <a:rPr lang="en" sz="1200" dirty="0"/>
              <a:t>Can be performed </a:t>
            </a:r>
            <a:r>
              <a:rPr lang="en" sz="1200" dirty="0" smtClean="0"/>
              <a:t>either in a center under physician supervision or at home.</a:t>
            </a:r>
            <a:endParaRPr lang="en" sz="1200" dirty="0"/>
          </a:p>
          <a:p>
            <a:pPr marL="457200" marR="0" lvl="0" indent="-228600" algn="l" rtl="0">
              <a:lnSpc>
                <a:spcPct val="100000"/>
              </a:lnSpc>
              <a:spcBef>
                <a:spcPts val="0"/>
              </a:spcBef>
              <a:spcAft>
                <a:spcPts val="1600"/>
              </a:spcAft>
              <a:buChar char="➢"/>
            </a:pPr>
            <a:r>
              <a:rPr lang="en" sz="1200" dirty="0"/>
              <a:t>Treatment Duration: as quick as 2-4 </a:t>
            </a:r>
            <a:r>
              <a:rPr lang="en" sz="1200" dirty="0" smtClean="0"/>
              <a:t>weeks.</a:t>
            </a:r>
            <a:endParaRPr lang="en" sz="1200" dirty="0"/>
          </a:p>
          <a:p>
            <a:pPr lvl="0" rtl="0">
              <a:lnSpc>
                <a:spcPct val="100000"/>
              </a:lnSpc>
              <a:spcBef>
                <a:spcPts val="0"/>
              </a:spcBef>
              <a:buNone/>
            </a:pPr>
            <a:endParaRPr dirty="0"/>
          </a:p>
        </p:txBody>
      </p:sp>
      <p:pic>
        <p:nvPicPr>
          <p:cNvPr id="142" name="Shape 142"/>
          <p:cNvPicPr preferRelativeResize="0"/>
          <p:nvPr/>
        </p:nvPicPr>
        <p:blipFill rotWithShape="1">
          <a:blip r:embed="rId3">
            <a:alphaModFix/>
          </a:blip>
          <a:srcRect l="14889" t="26530" r="14973"/>
          <a:stretch/>
        </p:blipFill>
        <p:spPr>
          <a:xfrm>
            <a:off x="8229600" y="57150"/>
            <a:ext cx="847725" cy="887974"/>
          </a:xfrm>
          <a:prstGeom prst="rect">
            <a:avLst/>
          </a:prstGeom>
          <a:noFill/>
          <a:ln>
            <a:noFill/>
          </a:ln>
        </p:spPr>
      </p:pic>
      <p:sp>
        <p:nvSpPr>
          <p:cNvPr id="2" name="TextBox 1"/>
          <p:cNvSpPr txBox="1"/>
          <p:nvPr/>
        </p:nvSpPr>
        <p:spPr>
          <a:xfrm>
            <a:off x="76200" y="666750"/>
            <a:ext cx="2133600" cy="400110"/>
          </a:xfrm>
          <a:prstGeom prst="rect">
            <a:avLst/>
          </a:prstGeom>
          <a:noFill/>
        </p:spPr>
        <p:txBody>
          <a:bodyPr wrap="square" rtlCol="0">
            <a:spAutoFit/>
          </a:bodyPr>
          <a:lstStyle/>
          <a:p>
            <a:r>
              <a:rPr lang="en-US" sz="2000" b="1" u="sng" dirty="0" err="1" smtClean="0">
                <a:solidFill>
                  <a:srgbClr val="0070C0"/>
                </a:solidFill>
                <a:latin typeface="Proxima Nova" panose="020B0604020202020204" charset="0"/>
              </a:rPr>
              <a:t>NeuroEyeCoach</a:t>
            </a:r>
            <a:endParaRPr lang="en-US" sz="2000" b="1" u="sng" dirty="0">
              <a:solidFill>
                <a:srgbClr val="0070C0"/>
              </a:solidFill>
              <a:latin typeface="Proxima Nova" panose="020B0604020202020204" charset="0"/>
            </a:endParaRPr>
          </a:p>
        </p:txBody>
      </p:sp>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9145" t="50000" r="51688" b="18796"/>
          <a:stretch/>
        </p:blipFill>
        <p:spPr bwMode="auto">
          <a:xfrm>
            <a:off x="4562474" y="2416373"/>
            <a:ext cx="2066925" cy="1387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572000" y="1349573"/>
            <a:ext cx="2251303" cy="830997"/>
          </a:xfrm>
          <a:prstGeom prst="rect">
            <a:avLst/>
          </a:prstGeom>
        </p:spPr>
        <p:txBody>
          <a:bodyPr wrap="square">
            <a:spAutoFit/>
          </a:bodyPr>
          <a:lstStyle/>
          <a:p>
            <a:pPr algn="ctr"/>
            <a:r>
              <a:rPr lang="en-US" sz="1200" b="1" dirty="0" smtClean="0">
                <a:solidFill>
                  <a:srgbClr val="0070C0"/>
                </a:solidFill>
              </a:rPr>
              <a:t>before training</a:t>
            </a:r>
          </a:p>
          <a:p>
            <a:pPr algn="ctr"/>
            <a:r>
              <a:rPr lang="en-US" sz="1200" dirty="0" smtClean="0">
                <a:solidFill>
                  <a:schemeClr val="accent3"/>
                </a:solidFill>
              </a:rPr>
              <a:t>(small eye shifts, many</a:t>
            </a:r>
          </a:p>
          <a:p>
            <a:pPr algn="ctr"/>
            <a:r>
              <a:rPr lang="en-US" sz="1200" dirty="0" smtClean="0">
                <a:solidFill>
                  <a:schemeClr val="accent3"/>
                </a:solidFill>
              </a:rPr>
              <a:t>fixations</a:t>
            </a:r>
            <a:r>
              <a:rPr lang="en-US" sz="1200" dirty="0">
                <a:solidFill>
                  <a:schemeClr val="accent3"/>
                </a:solidFill>
              </a:rPr>
              <a:t>; </a:t>
            </a:r>
            <a:r>
              <a:rPr lang="en-US" sz="1200" dirty="0" smtClean="0">
                <a:solidFill>
                  <a:schemeClr val="accent3"/>
                </a:solidFill>
              </a:rPr>
              <a:t>longer scanning</a:t>
            </a:r>
            <a:endParaRPr lang="en-US" sz="1200" dirty="0">
              <a:solidFill>
                <a:schemeClr val="accent3"/>
              </a:solidFill>
            </a:endParaRPr>
          </a:p>
          <a:p>
            <a:pPr algn="ctr"/>
            <a:r>
              <a:rPr lang="en-US" sz="1200" dirty="0">
                <a:solidFill>
                  <a:schemeClr val="accent3"/>
                </a:solidFill>
              </a:rPr>
              <a:t>time)</a:t>
            </a:r>
          </a:p>
        </p:txBody>
      </p:sp>
      <p:sp>
        <p:nvSpPr>
          <p:cNvPr id="8" name="Rectangle 7"/>
          <p:cNvSpPr/>
          <p:nvPr/>
        </p:nvSpPr>
        <p:spPr>
          <a:xfrm>
            <a:off x="6886575" y="1349573"/>
            <a:ext cx="1676400" cy="830997"/>
          </a:xfrm>
          <a:prstGeom prst="rect">
            <a:avLst/>
          </a:prstGeom>
        </p:spPr>
        <p:txBody>
          <a:bodyPr wrap="square">
            <a:spAutoFit/>
          </a:bodyPr>
          <a:lstStyle/>
          <a:p>
            <a:pPr algn="ctr"/>
            <a:r>
              <a:rPr lang="en-US" sz="1200" b="1" dirty="0">
                <a:solidFill>
                  <a:srgbClr val="0070C0"/>
                </a:solidFill>
              </a:rPr>
              <a:t>after training</a:t>
            </a:r>
          </a:p>
          <a:p>
            <a:pPr algn="ctr"/>
            <a:r>
              <a:rPr lang="en-US" sz="1200" dirty="0">
                <a:solidFill>
                  <a:schemeClr val="accent3"/>
                </a:solidFill>
              </a:rPr>
              <a:t>(larger eye shifts, </a:t>
            </a:r>
            <a:r>
              <a:rPr lang="en-US" sz="1200" dirty="0" smtClean="0">
                <a:solidFill>
                  <a:schemeClr val="accent3"/>
                </a:solidFill>
              </a:rPr>
              <a:t>less fixations, shorter</a:t>
            </a:r>
            <a:endParaRPr lang="en-US" sz="1200" dirty="0">
              <a:solidFill>
                <a:schemeClr val="accent3"/>
              </a:solidFill>
            </a:endParaRPr>
          </a:p>
          <a:p>
            <a:pPr algn="ctr"/>
            <a:r>
              <a:rPr lang="en-US" sz="1200" dirty="0">
                <a:solidFill>
                  <a:schemeClr val="accent3"/>
                </a:solidFill>
              </a:rPr>
              <a:t>scanning time)</a:t>
            </a:r>
          </a:p>
        </p:txBody>
      </p:sp>
      <p:sp>
        <p:nvSpPr>
          <p:cNvPr id="9" name="Rectangle 8"/>
          <p:cNvSpPr/>
          <p:nvPr/>
        </p:nvSpPr>
        <p:spPr>
          <a:xfrm>
            <a:off x="5477516" y="4168973"/>
            <a:ext cx="2760968" cy="307777"/>
          </a:xfrm>
          <a:prstGeom prst="rect">
            <a:avLst/>
          </a:prstGeom>
        </p:spPr>
        <p:txBody>
          <a:bodyPr wrap="square">
            <a:spAutoFit/>
          </a:bodyPr>
          <a:lstStyle/>
          <a:p>
            <a:r>
              <a:rPr lang="en-US" b="1" i="1" dirty="0">
                <a:solidFill>
                  <a:schemeClr val="accent2"/>
                </a:solidFill>
              </a:rPr>
              <a:t>Dots: </a:t>
            </a:r>
            <a:r>
              <a:rPr lang="en-US" i="1" dirty="0">
                <a:solidFill>
                  <a:schemeClr val="accent2"/>
                </a:solidFill>
              </a:rPr>
              <a:t>fixations, </a:t>
            </a:r>
            <a:r>
              <a:rPr lang="en-US" b="1" i="1" dirty="0">
                <a:solidFill>
                  <a:schemeClr val="accent2"/>
                </a:solidFill>
              </a:rPr>
              <a:t>lines: </a:t>
            </a:r>
            <a:r>
              <a:rPr lang="en-US" i="1" dirty="0">
                <a:solidFill>
                  <a:schemeClr val="accent2"/>
                </a:solidFill>
              </a:rPr>
              <a:t>eye shifts</a:t>
            </a:r>
            <a:endParaRPr lang="en-US" dirty="0">
              <a:solidFill>
                <a:schemeClr val="accent2"/>
              </a:solidFill>
            </a:endParaRPr>
          </a:p>
        </p:txBody>
      </p:sp>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4619" t="50000" r="16340" b="18796"/>
          <a:stretch/>
        </p:blipFill>
        <p:spPr bwMode="auto">
          <a:xfrm>
            <a:off x="6858000" y="2416373"/>
            <a:ext cx="2058041" cy="1387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40"/>
          <p:cNvSpPr txBox="1">
            <a:spLocks/>
          </p:cNvSpPr>
          <p:nvPr/>
        </p:nvSpPr>
        <p:spPr>
          <a:xfrm>
            <a:off x="311699" y="438150"/>
            <a:ext cx="8520599" cy="5726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Proxima Nova"/>
              <a:buNone/>
              <a:defRPr sz="2800" b="0" i="0" u="none" strike="noStrike" cap="none">
                <a:solidFill>
                  <a:schemeClr val="dk1"/>
                </a:solidFill>
                <a:latin typeface="Proxima Nova"/>
                <a:ea typeface="Proxima Nova"/>
                <a:cs typeface="Proxima Nova"/>
                <a:sym typeface="Proxima Nova"/>
                <a:rtl val="0"/>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pPr algn="ctr"/>
            <a:r>
              <a:rPr lang="en" b="1" dirty="0" smtClean="0">
                <a:solidFill>
                  <a:srgbClr val="666666"/>
                </a:solidFill>
              </a:rPr>
              <a:t>NeuroEyeCoach Patient Testimonial</a:t>
            </a:r>
            <a:endParaRPr lang="en" b="1" dirty="0">
              <a:solidFill>
                <a:srgbClr val="666666"/>
              </a:solidFill>
            </a:endParaRPr>
          </a:p>
        </p:txBody>
      </p:sp>
      <p:sp>
        <p:nvSpPr>
          <p:cNvPr id="5" name="Rounded Rectangular Callout 4"/>
          <p:cNvSpPr/>
          <p:nvPr/>
        </p:nvSpPr>
        <p:spPr>
          <a:xfrm>
            <a:off x="1600200" y="1276351"/>
            <a:ext cx="6248400" cy="2819400"/>
          </a:xfrm>
          <a:prstGeom prst="wedgeRoundRect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905000" y="1533475"/>
            <a:ext cx="5943600" cy="2714675"/>
          </a:xfrm>
        </p:spPr>
        <p:txBody>
          <a:bodyPr/>
          <a:lstStyle/>
          <a:p>
            <a:r>
              <a:rPr lang="en-US" b="1" i="1" dirty="0">
                <a:solidFill>
                  <a:schemeClr val="bg1"/>
                </a:solidFill>
              </a:rPr>
              <a:t>“I feel more confident and safe with my improved ability to see more while also having a heightened awareness of my surroundings. I can’t put a value on what I have gained with </a:t>
            </a:r>
            <a:r>
              <a:rPr lang="en-US" b="1" i="1" dirty="0" err="1">
                <a:solidFill>
                  <a:schemeClr val="bg1"/>
                </a:solidFill>
              </a:rPr>
              <a:t>NeuroEyeCoach</a:t>
            </a:r>
            <a:r>
              <a:rPr lang="en-US" b="1" i="1" dirty="0">
                <a:solidFill>
                  <a:schemeClr val="bg1"/>
                </a:solidFill>
              </a:rPr>
              <a:t>, I can just say Thank You with all that I am.”</a:t>
            </a:r>
            <a:endParaRPr lang="en-US" b="1" dirty="0">
              <a:solidFill>
                <a:schemeClr val="bg1"/>
              </a:solidFill>
            </a:endParaRPr>
          </a:p>
          <a:p>
            <a:r>
              <a:rPr lang="en-US" b="1" dirty="0" err="1">
                <a:solidFill>
                  <a:schemeClr val="bg1"/>
                </a:solidFill>
              </a:rPr>
              <a:t>Luree</a:t>
            </a:r>
            <a:r>
              <a:rPr lang="en-US" b="1" dirty="0">
                <a:solidFill>
                  <a:schemeClr val="bg1"/>
                </a:solidFill>
              </a:rPr>
              <a:t> - Virginia</a:t>
            </a:r>
          </a:p>
          <a:p>
            <a:endParaRPr lang="en-US" dirty="0"/>
          </a:p>
        </p:txBody>
      </p:sp>
      <p:sp>
        <p:nvSpPr>
          <p:cNvPr id="6" name="Rectangle 5"/>
          <p:cNvSpPr/>
          <p:nvPr/>
        </p:nvSpPr>
        <p:spPr>
          <a:xfrm>
            <a:off x="540299" y="4563963"/>
            <a:ext cx="8756101" cy="307777"/>
          </a:xfrm>
          <a:prstGeom prst="rect">
            <a:avLst/>
          </a:prstGeom>
        </p:spPr>
        <p:txBody>
          <a:bodyPr wrap="square">
            <a:spAutoFit/>
          </a:bodyPr>
          <a:lstStyle/>
          <a:p>
            <a:r>
              <a:rPr lang="en" dirty="0" smtClean="0">
                <a:solidFill>
                  <a:schemeClr val="accent3"/>
                </a:solidFill>
              </a:rPr>
              <a:t>Visit us at </a:t>
            </a:r>
            <a:r>
              <a:rPr lang="en-US" dirty="0">
                <a:solidFill>
                  <a:schemeClr val="accent3"/>
                </a:solidFill>
                <a:hlinkClick r:id="rId2"/>
              </a:rPr>
              <a:t>http://www.novavision.com/neuroeyecoach-testimonials</a:t>
            </a:r>
            <a:r>
              <a:rPr lang="en-US" dirty="0" smtClean="0">
                <a:solidFill>
                  <a:schemeClr val="accent3"/>
                </a:solidFill>
                <a:hlinkClick r:id="rId2"/>
              </a:rPr>
              <a:t>/</a:t>
            </a:r>
            <a:r>
              <a:rPr lang="en-US" dirty="0" smtClean="0">
                <a:solidFill>
                  <a:schemeClr val="accent3"/>
                </a:solidFill>
              </a:rPr>
              <a:t> </a:t>
            </a:r>
            <a:r>
              <a:rPr lang="en" dirty="0" smtClean="0">
                <a:solidFill>
                  <a:schemeClr val="accent3"/>
                </a:solidFill>
              </a:rPr>
              <a:t> for additional patient testimonials</a:t>
            </a:r>
            <a:endParaRPr lang="en-US" dirty="0">
              <a:solidFill>
                <a:schemeClr val="accent3"/>
              </a:solidFill>
            </a:endParaRPr>
          </a:p>
        </p:txBody>
      </p:sp>
    </p:spTree>
    <p:extLst>
      <p:ext uri="{BB962C8B-B14F-4D97-AF65-F5344CB8AC3E}">
        <p14:creationId xmlns:p14="http://schemas.microsoft.com/office/powerpoint/2010/main" val="2421593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209550"/>
            <a:ext cx="8520599" cy="572699"/>
          </a:xfrm>
          <a:prstGeom prst="rect">
            <a:avLst/>
          </a:prstGeom>
        </p:spPr>
        <p:txBody>
          <a:bodyPr lIns="91425" tIns="91425" rIns="91425" bIns="91425" anchor="t" anchorCtr="0">
            <a:noAutofit/>
          </a:bodyPr>
          <a:lstStyle/>
          <a:p>
            <a:pPr lvl="0" algn="ctr" rtl="0">
              <a:spcBef>
                <a:spcPts val="0"/>
              </a:spcBef>
              <a:buNone/>
            </a:pPr>
            <a:r>
              <a:rPr lang="en" b="1" dirty="0">
                <a:solidFill>
                  <a:srgbClr val="666666"/>
                </a:solidFill>
              </a:rPr>
              <a:t>Recovery </a:t>
            </a:r>
            <a:r>
              <a:rPr lang="en" b="1" dirty="0" smtClean="0">
                <a:solidFill>
                  <a:srgbClr val="666666"/>
                </a:solidFill>
              </a:rPr>
              <a:t>Option</a:t>
            </a:r>
            <a:r>
              <a:rPr lang="en" b="1" dirty="0" smtClean="0">
                <a:solidFill>
                  <a:schemeClr val="accent3"/>
                </a:solidFill>
              </a:rPr>
              <a:t>s</a:t>
            </a:r>
            <a:r>
              <a:rPr lang="en" b="1" dirty="0" smtClean="0">
                <a:solidFill>
                  <a:srgbClr val="666666"/>
                </a:solidFill>
              </a:rPr>
              <a:t>: </a:t>
            </a:r>
            <a:r>
              <a:rPr lang="en" b="1" dirty="0" smtClean="0">
                <a:solidFill>
                  <a:srgbClr val="00B0F0"/>
                </a:solidFill>
              </a:rPr>
              <a:t>Substitution</a:t>
            </a:r>
            <a:endParaRPr lang="en" b="1" dirty="0">
              <a:solidFill>
                <a:srgbClr val="00B0F0"/>
              </a:solidFill>
            </a:endParaRPr>
          </a:p>
        </p:txBody>
      </p:sp>
      <p:sp>
        <p:nvSpPr>
          <p:cNvPr id="135" name="Shape 135"/>
          <p:cNvSpPr txBox="1">
            <a:spLocks noGrp="1"/>
          </p:cNvSpPr>
          <p:nvPr>
            <p:ph type="body" idx="1"/>
          </p:nvPr>
        </p:nvSpPr>
        <p:spPr>
          <a:xfrm>
            <a:off x="311700" y="1152475"/>
            <a:ext cx="8098799" cy="3416400"/>
          </a:xfrm>
          <a:prstGeom prst="rect">
            <a:avLst/>
          </a:prstGeom>
        </p:spPr>
        <p:txBody>
          <a:bodyPr lIns="91425" tIns="91425" rIns="91425" bIns="91425" anchor="t" anchorCtr="0">
            <a:noAutofit/>
          </a:bodyPr>
          <a:lstStyle/>
          <a:p>
            <a:pPr marL="457200" lvl="0" indent="-228600" rtl="0">
              <a:spcBef>
                <a:spcPts val="0"/>
              </a:spcBef>
              <a:buChar char="➢"/>
            </a:pPr>
            <a:r>
              <a:rPr lang="en" dirty="0"/>
              <a:t>Through the use of optical </a:t>
            </a:r>
            <a:r>
              <a:rPr lang="en" dirty="0" smtClean="0"/>
              <a:t>aids.</a:t>
            </a:r>
            <a:endParaRPr lang="en" dirty="0"/>
          </a:p>
          <a:p>
            <a:pPr marL="457200" lvl="0" indent="-228600" rtl="0">
              <a:spcBef>
                <a:spcPts val="0"/>
              </a:spcBef>
              <a:buChar char="➢"/>
            </a:pPr>
            <a:r>
              <a:rPr lang="en" dirty="0"/>
              <a:t>Goal: Extension of sighted field towards the blind </a:t>
            </a:r>
            <a:r>
              <a:rPr lang="en" dirty="0" smtClean="0"/>
              <a:t>field.</a:t>
            </a:r>
            <a:endParaRPr lang="en" dirty="0"/>
          </a:p>
          <a:p>
            <a:pPr marL="457200" lvl="0" indent="-228600" rtl="0">
              <a:spcBef>
                <a:spcPts val="0"/>
              </a:spcBef>
              <a:buChar char="➢"/>
            </a:pPr>
            <a:r>
              <a:rPr lang="en" dirty="0"/>
              <a:t>Coping strategy → This does not increase sensitivity in the blind field but rather uses prisms to optically shift part of the visual space</a:t>
            </a:r>
            <a:r>
              <a:rPr lang="en" dirty="0" smtClean="0"/>
              <a:t>.</a:t>
            </a:r>
          </a:p>
          <a:p>
            <a:pPr marL="457200" lvl="0" indent="-228600">
              <a:buChar char="➢"/>
            </a:pPr>
            <a:r>
              <a:rPr lang="en-US" dirty="0"/>
              <a:t>While there may be an initial improvement (typically &lt;10° (Giorgi et al., 2009), over time, the results often deteriorate. Also, many stroke patients find the use of prisms to be visually confusing and reject this coping technique. </a:t>
            </a:r>
            <a:endParaRPr lang="en" dirty="0"/>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285750"/>
            <a:ext cx="8520599" cy="572699"/>
          </a:xfrm>
          <a:prstGeom prst="rect">
            <a:avLst/>
          </a:prstGeom>
        </p:spPr>
        <p:txBody>
          <a:bodyPr lIns="91425" tIns="91425" rIns="91425" bIns="91425" anchor="t" anchorCtr="0">
            <a:noAutofit/>
          </a:bodyPr>
          <a:lstStyle/>
          <a:p>
            <a:pPr lvl="0" algn="ctr" rtl="0">
              <a:spcBef>
                <a:spcPts val="0"/>
              </a:spcBef>
              <a:buNone/>
            </a:pPr>
            <a:r>
              <a:rPr lang="en" b="1" dirty="0">
                <a:solidFill>
                  <a:srgbClr val="666666"/>
                </a:solidFill>
              </a:rPr>
              <a:t>Why Your Doctor Might Be Hesitant</a:t>
            </a:r>
          </a:p>
        </p:txBody>
      </p:sp>
      <p:sp>
        <p:nvSpPr>
          <p:cNvPr id="123" name="Shape 123"/>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lnSpc>
                <a:spcPct val="100000"/>
              </a:lnSpc>
              <a:spcBef>
                <a:spcPts val="0"/>
              </a:spcBef>
              <a:buNone/>
            </a:pPr>
            <a:r>
              <a:rPr lang="en" dirty="0"/>
              <a:t>Although therapies based on Neuroplasticity, such as </a:t>
            </a:r>
            <a:r>
              <a:rPr lang="en" u="sng" dirty="0">
                <a:solidFill>
                  <a:srgbClr val="00B0F0"/>
                </a:solidFill>
              </a:rPr>
              <a:t>Vision Restoration </a:t>
            </a:r>
            <a:r>
              <a:rPr lang="en" u="sng" dirty="0" smtClean="0">
                <a:solidFill>
                  <a:srgbClr val="00B0F0"/>
                </a:solidFill>
              </a:rPr>
              <a:t>Therapy</a:t>
            </a:r>
            <a:r>
              <a:rPr lang="en" dirty="0" smtClean="0"/>
              <a:t>, </a:t>
            </a:r>
            <a:r>
              <a:rPr lang="en" dirty="0"/>
              <a:t>are based on years of research, some doctors may be hesitant to prescribe this therapy.</a:t>
            </a:r>
          </a:p>
          <a:p>
            <a:pPr marL="457200" lvl="0" indent="-228600" rtl="0">
              <a:lnSpc>
                <a:spcPct val="100000"/>
              </a:lnSpc>
              <a:spcBef>
                <a:spcPts val="0"/>
              </a:spcBef>
              <a:buChar char="➢"/>
            </a:pPr>
            <a:r>
              <a:rPr lang="en" dirty="0" smtClean="0"/>
              <a:t>Physicians </a:t>
            </a:r>
            <a:r>
              <a:rPr lang="en" dirty="0"/>
              <a:t>may not be familiar with the clinical data supporting VRT.</a:t>
            </a:r>
          </a:p>
          <a:p>
            <a:pPr marL="457200" lvl="0" indent="-228600" rtl="0">
              <a:lnSpc>
                <a:spcPct val="100000"/>
              </a:lnSpc>
              <a:spcBef>
                <a:spcPts val="0"/>
              </a:spcBef>
              <a:buChar char="➢"/>
            </a:pPr>
            <a:r>
              <a:rPr lang="en" dirty="0"/>
              <a:t>Physicians may have questions relating to the therapy before writing a prescription.</a:t>
            </a:r>
          </a:p>
          <a:p>
            <a:pPr lvl="0" rtl="0">
              <a:lnSpc>
                <a:spcPct val="100000"/>
              </a:lnSpc>
              <a:spcBef>
                <a:spcPts val="0"/>
              </a:spcBef>
              <a:buNone/>
            </a:pPr>
            <a:r>
              <a:rPr lang="en" dirty="0"/>
              <a:t>Have an informed discussion with your doctor!</a:t>
            </a:r>
          </a:p>
          <a:p>
            <a:pPr lvl="0" rtl="0">
              <a:lnSpc>
                <a:spcPct val="100000"/>
              </a:lnSpc>
              <a:spcBef>
                <a:spcPts val="0"/>
              </a:spcBef>
              <a:buNone/>
            </a:pPr>
            <a:endParaRPr dirty="0"/>
          </a:p>
          <a:p>
            <a:pPr lvl="0" rtl="0">
              <a:lnSpc>
                <a:spcPct val="100000"/>
              </a:lnSpc>
              <a:spcBef>
                <a:spcPts val="0"/>
              </a:spcBef>
              <a:buNone/>
            </a:pPr>
            <a:endParaRPr dirty="0"/>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lgn="ctr" rtl="0">
              <a:spcBef>
                <a:spcPts val="0"/>
              </a:spcBef>
              <a:buNone/>
            </a:pPr>
            <a:r>
              <a:rPr lang="en" b="1" dirty="0">
                <a:solidFill>
                  <a:srgbClr val="666666"/>
                </a:solidFill>
              </a:rPr>
              <a:t>Next Steps:</a:t>
            </a:r>
          </a:p>
        </p:txBody>
      </p:sp>
      <p:sp>
        <p:nvSpPr>
          <p:cNvPr id="155" name="Shape 155"/>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buAutoNum type="arabicPeriod"/>
            </a:pPr>
            <a:r>
              <a:rPr lang="en" dirty="0" smtClean="0"/>
              <a:t>Visit NovaVision’s blog and read </a:t>
            </a:r>
            <a:r>
              <a:rPr lang="en" dirty="0"/>
              <a:t>up about </a:t>
            </a:r>
            <a:r>
              <a:rPr lang="en" dirty="0">
                <a:hlinkClick r:id="rId3"/>
              </a:rPr>
              <a:t>Neuroplasticity &amp; Post-Stroke Vision </a:t>
            </a:r>
            <a:r>
              <a:rPr lang="en" dirty="0" smtClean="0">
                <a:hlinkClick r:id="rId3"/>
              </a:rPr>
              <a:t>Loss. </a:t>
            </a:r>
            <a:endParaRPr lang="en" dirty="0">
              <a:hlinkClick r:id="rId3"/>
            </a:endParaRPr>
          </a:p>
          <a:p>
            <a:pPr marL="457200" lvl="0" indent="-228600" rtl="0">
              <a:spcBef>
                <a:spcPts val="0"/>
              </a:spcBef>
              <a:buAutoNum type="arabicPeriod"/>
            </a:pPr>
            <a:r>
              <a:rPr lang="en" dirty="0" smtClean="0"/>
              <a:t>Take NovaVision’s </a:t>
            </a:r>
            <a:r>
              <a:rPr lang="en" dirty="0" smtClean="0">
                <a:solidFill>
                  <a:srgbClr val="00B0F0"/>
                </a:solidFill>
                <a:hlinkClick r:id="rId4"/>
              </a:rPr>
              <a:t>online vision test </a:t>
            </a:r>
            <a:r>
              <a:rPr lang="en" dirty="0"/>
              <a:t>to help identify a possible deficit and facilitate an informed discussion about your vision concerns with your physician.</a:t>
            </a:r>
          </a:p>
          <a:p>
            <a:pPr marL="457200" lvl="0" indent="-228600" rtl="0">
              <a:spcBef>
                <a:spcPts val="0"/>
              </a:spcBef>
              <a:buAutoNum type="arabicPeriod"/>
            </a:pPr>
            <a:r>
              <a:rPr lang="en" u="sng" dirty="0">
                <a:solidFill>
                  <a:schemeClr val="hlink"/>
                </a:solidFill>
                <a:hlinkClick r:id="rId5"/>
              </a:rPr>
              <a:t>Visit the NovaVision website</a:t>
            </a:r>
            <a:r>
              <a:rPr lang="en" dirty="0"/>
              <a:t> to get answers to any questions you might have.</a:t>
            </a:r>
          </a:p>
          <a:p>
            <a:pPr marL="457200" lvl="0" indent="-228600" rtl="0">
              <a:spcBef>
                <a:spcPts val="0"/>
              </a:spcBef>
              <a:buAutoNum type="arabicPeriod"/>
            </a:pPr>
            <a:r>
              <a:rPr lang="en" dirty="0"/>
              <a:t>Talk to your doctor.</a:t>
            </a:r>
          </a:p>
          <a:p>
            <a:pPr marL="457200" lvl="0" indent="-228600" rtl="0">
              <a:spcBef>
                <a:spcPts val="0"/>
              </a:spcBef>
              <a:buAutoNum type="arabicPeriod"/>
            </a:pPr>
            <a:r>
              <a:rPr lang="en" dirty="0"/>
              <a:t>Or find a </a:t>
            </a:r>
            <a:r>
              <a:rPr lang="en" dirty="0">
                <a:solidFill>
                  <a:srgbClr val="00B0F0"/>
                </a:solidFill>
                <a:hlinkClick r:id="rId6"/>
              </a:rPr>
              <a:t>Prescribing </a:t>
            </a:r>
            <a:r>
              <a:rPr lang="en" dirty="0" smtClean="0">
                <a:solidFill>
                  <a:srgbClr val="00B0F0"/>
                </a:solidFill>
                <a:hlinkClick r:id="rId6"/>
              </a:rPr>
              <a:t>Physician </a:t>
            </a:r>
            <a:r>
              <a:rPr lang="en" dirty="0" smtClean="0"/>
              <a:t>from NovaVision’s online physician directory.</a:t>
            </a:r>
            <a:endParaRPr lang="en" dirty="0">
              <a:hlinkClick r:id="rId7"/>
            </a:endParaRPr>
          </a:p>
          <a:p>
            <a:pPr lvl="0" rtl="0">
              <a:spcBef>
                <a:spcPts val="0"/>
              </a:spcBef>
              <a:buNone/>
            </a:pPr>
            <a:endParaRPr dirty="0"/>
          </a:p>
          <a:p>
            <a:pPr lvl="0" rtl="0">
              <a:spcBef>
                <a:spcPts val="0"/>
              </a:spcBef>
              <a:buNone/>
            </a:pPr>
            <a:endParaRPr dirty="0"/>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1879200"/>
            <a:ext cx="8520599" cy="1385099"/>
          </a:xfrm>
          <a:prstGeom prst="rect">
            <a:avLst/>
          </a:prstGeom>
        </p:spPr>
        <p:txBody>
          <a:bodyPr lIns="91425" tIns="91425" rIns="91425" bIns="91425" anchor="t" anchorCtr="0">
            <a:noAutofit/>
          </a:bodyPr>
          <a:lstStyle/>
          <a:p>
            <a:pPr lvl="0" algn="ctr" rtl="0">
              <a:spcBef>
                <a:spcPts val="0"/>
              </a:spcBef>
              <a:buNone/>
            </a:pPr>
            <a:r>
              <a:rPr lang="en" sz="6000">
                <a:solidFill>
                  <a:srgbClr val="666666"/>
                </a:solidFill>
              </a:rPr>
              <a:t>Any Questions?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285750"/>
            <a:ext cx="8520599" cy="572699"/>
          </a:xfrm>
          <a:prstGeom prst="rect">
            <a:avLst/>
          </a:prstGeom>
        </p:spPr>
        <p:txBody>
          <a:bodyPr lIns="91425" tIns="91425" rIns="91425" bIns="91425" anchor="t" anchorCtr="0">
            <a:noAutofit/>
          </a:bodyPr>
          <a:lstStyle/>
          <a:p>
            <a:pPr lvl="0" algn="ctr">
              <a:spcBef>
                <a:spcPts val="0"/>
              </a:spcBef>
              <a:buNone/>
            </a:pPr>
            <a:r>
              <a:rPr lang="en" b="1" dirty="0">
                <a:solidFill>
                  <a:srgbClr val="666666"/>
                </a:solidFill>
              </a:rPr>
              <a:t>Vision Deficits After Stroke Are Very Common</a:t>
            </a:r>
          </a:p>
        </p:txBody>
      </p:sp>
      <p:sp>
        <p:nvSpPr>
          <p:cNvPr id="69" name="Shape 69"/>
          <p:cNvSpPr txBox="1">
            <a:spLocks noGrp="1"/>
          </p:cNvSpPr>
          <p:nvPr>
            <p:ph type="body" idx="1"/>
          </p:nvPr>
        </p:nvSpPr>
        <p:spPr>
          <a:xfrm>
            <a:off x="76200" y="1047750"/>
            <a:ext cx="8991600" cy="3714899"/>
          </a:xfrm>
          <a:prstGeom prst="rect">
            <a:avLst/>
          </a:prstGeom>
        </p:spPr>
        <p:txBody>
          <a:bodyPr lIns="91425" tIns="91425" rIns="91425" bIns="91425" anchor="t" anchorCtr="0">
            <a:noAutofit/>
          </a:bodyPr>
          <a:lstStyle/>
          <a:p>
            <a:pPr marL="457200" lvl="0" indent="-228600">
              <a:buChar char="➢"/>
            </a:pPr>
            <a:r>
              <a:rPr lang="en-US" dirty="0"/>
              <a:t>On average, someone in the </a:t>
            </a:r>
            <a:r>
              <a:rPr lang="en-US" dirty="0" smtClean="0"/>
              <a:t>U.S. has </a:t>
            </a:r>
            <a:r>
              <a:rPr lang="en-US" dirty="0"/>
              <a:t>a stroke every 40 </a:t>
            </a:r>
            <a:r>
              <a:rPr lang="en-US" dirty="0" smtClean="0"/>
              <a:t>seconds</a:t>
            </a:r>
            <a:r>
              <a:rPr lang="en" dirty="0" smtClean="0"/>
              <a:t>.</a:t>
            </a:r>
            <a:endParaRPr lang="en" dirty="0"/>
          </a:p>
          <a:p>
            <a:pPr marL="457200" lvl="0" indent="-228600" rtl="0">
              <a:spcBef>
                <a:spcPts val="0"/>
              </a:spcBef>
              <a:buChar char="➢"/>
            </a:pPr>
            <a:r>
              <a:rPr lang="en" dirty="0"/>
              <a:t>About 610,000 of these are first or new strokes. About 185,00 strokes—nearly one of four—are in people who have had a previous stroke.</a:t>
            </a:r>
          </a:p>
          <a:p>
            <a:pPr marL="457200" lvl="0" indent="-228600" rtl="0">
              <a:spcBef>
                <a:spcPts val="0"/>
              </a:spcBef>
              <a:buChar char="➢"/>
            </a:pPr>
            <a:r>
              <a:rPr lang="en" dirty="0"/>
              <a:t>About 87% of all strokes are ischemic strokes, when blood flow to the brain is blocked.</a:t>
            </a:r>
          </a:p>
          <a:p>
            <a:pPr marL="457200" lvl="0" indent="-228600" rtl="0">
              <a:spcBef>
                <a:spcPts val="0"/>
              </a:spcBef>
              <a:buChar char="➢"/>
            </a:pPr>
            <a:r>
              <a:rPr lang="en" dirty="0"/>
              <a:t>Although stroke risk increases with age, strokes can—and do—occur at any age, 34% of people hospitalized for stroke are younger than 65 years.*</a:t>
            </a:r>
          </a:p>
          <a:p>
            <a:pPr marL="457200" lvl="0" indent="-228600" rtl="0">
              <a:spcBef>
                <a:spcPts val="0"/>
              </a:spcBef>
              <a:buClr>
                <a:srgbClr val="FF9900"/>
              </a:buClr>
              <a:buChar char="➢"/>
            </a:pPr>
            <a:r>
              <a:rPr lang="en" dirty="0">
                <a:solidFill>
                  <a:srgbClr val="FF9900"/>
                </a:solidFill>
              </a:rPr>
              <a:t>According to stroke.org, up to 66% of people who suffer from a stroke experience changes to their </a:t>
            </a:r>
            <a:r>
              <a:rPr lang="en" dirty="0" smtClean="0">
                <a:solidFill>
                  <a:srgbClr val="FF9900"/>
                </a:solidFill>
              </a:rPr>
              <a:t>vision. 20% experience a permanent Visual Field Deficit.</a:t>
            </a:r>
            <a:endParaRPr lang="en" dirty="0">
              <a:solidFill>
                <a:srgbClr val="FF9900"/>
              </a:solidFill>
            </a:endParaRPr>
          </a:p>
          <a:p>
            <a:pPr lvl="0" rtl="0">
              <a:spcBef>
                <a:spcPts val="0"/>
              </a:spcBef>
              <a:buNone/>
            </a:pPr>
            <a:endParaRPr dirty="0"/>
          </a:p>
          <a:p>
            <a:pPr lv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285750"/>
            <a:ext cx="8520599" cy="572699"/>
          </a:xfrm>
          <a:prstGeom prst="rect">
            <a:avLst/>
          </a:prstGeom>
        </p:spPr>
        <p:txBody>
          <a:bodyPr lIns="91425" tIns="91425" rIns="91425" bIns="91425" anchor="t" anchorCtr="0">
            <a:noAutofit/>
          </a:bodyPr>
          <a:lstStyle/>
          <a:p>
            <a:pPr lvl="0" algn="ctr">
              <a:spcBef>
                <a:spcPts val="0"/>
              </a:spcBef>
              <a:buNone/>
            </a:pPr>
            <a:r>
              <a:rPr lang="en" b="1" dirty="0">
                <a:solidFill>
                  <a:srgbClr val="666666"/>
                </a:solidFill>
              </a:rPr>
              <a:t>What Causes Vision Deficits After </a:t>
            </a:r>
            <a:r>
              <a:rPr lang="en" b="1" dirty="0" smtClean="0">
                <a:solidFill>
                  <a:srgbClr val="666666"/>
                </a:solidFill>
              </a:rPr>
              <a:t>Stroke?</a:t>
            </a:r>
            <a:endParaRPr lang="en" b="1" dirty="0">
              <a:solidFill>
                <a:srgbClr val="666666"/>
              </a:solidFill>
            </a:endParaRPr>
          </a:p>
        </p:txBody>
      </p:sp>
      <p:sp>
        <p:nvSpPr>
          <p:cNvPr id="75" name="Shape 75"/>
          <p:cNvSpPr txBox="1">
            <a:spLocks noGrp="1"/>
          </p:cNvSpPr>
          <p:nvPr>
            <p:ph type="body" idx="1"/>
          </p:nvPr>
        </p:nvSpPr>
        <p:spPr>
          <a:xfrm>
            <a:off x="311701" y="1097850"/>
            <a:ext cx="4260300" cy="3302700"/>
          </a:xfrm>
          <a:prstGeom prst="rect">
            <a:avLst/>
          </a:prstGeom>
        </p:spPr>
        <p:txBody>
          <a:bodyPr lIns="91425" tIns="91425" rIns="91425" bIns="91425" numCol="1" anchor="t" anchorCtr="0">
            <a:noAutofit/>
          </a:bodyPr>
          <a:lstStyle/>
          <a:p>
            <a:pPr lvl="0" algn="just" rtl="0">
              <a:lnSpc>
                <a:spcPct val="100000"/>
              </a:lnSpc>
              <a:spcBef>
                <a:spcPts val="0"/>
              </a:spcBef>
              <a:buNone/>
            </a:pPr>
            <a:r>
              <a:rPr lang="en" dirty="0"/>
              <a:t>Damage caused to specific regions of the visual cortex or its connecting neural network.</a:t>
            </a:r>
          </a:p>
          <a:p>
            <a:pPr lvl="0" algn="just" rtl="0">
              <a:lnSpc>
                <a:spcPct val="100000"/>
              </a:lnSpc>
              <a:spcBef>
                <a:spcPts val="0"/>
              </a:spcBef>
              <a:buNone/>
            </a:pPr>
            <a:r>
              <a:rPr lang="en" dirty="0"/>
              <a:t>Typically, the loss of vision is due to damage that has been done to that part of the brain that processes visual information which is transmitted to it using one's eyes as the conduits.</a:t>
            </a:r>
          </a:p>
          <a:p>
            <a:pPr lvl="0" algn="just">
              <a:lnSpc>
                <a:spcPct val="100000"/>
              </a:lnSpc>
              <a:spcBef>
                <a:spcPts val="0"/>
              </a:spcBef>
              <a:buNone/>
            </a:pPr>
            <a:endParaRPr dirty="0"/>
          </a:p>
        </p:txBody>
      </p:sp>
      <p:pic>
        <p:nvPicPr>
          <p:cNvPr id="76" name="Shape 76"/>
          <p:cNvPicPr preferRelativeResize="0"/>
          <p:nvPr/>
        </p:nvPicPr>
        <p:blipFill>
          <a:blip r:embed="rId3">
            <a:alphaModFix/>
          </a:blip>
          <a:stretch>
            <a:fillRect/>
          </a:stretch>
        </p:blipFill>
        <p:spPr>
          <a:xfrm>
            <a:off x="4953000" y="971550"/>
            <a:ext cx="3879300" cy="35052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285750"/>
            <a:ext cx="8520599" cy="572699"/>
          </a:xfrm>
          <a:prstGeom prst="rect">
            <a:avLst/>
          </a:prstGeom>
        </p:spPr>
        <p:txBody>
          <a:bodyPr lIns="91425" tIns="91425" rIns="91425" bIns="91425" anchor="t" anchorCtr="0">
            <a:noAutofit/>
          </a:bodyPr>
          <a:lstStyle/>
          <a:p>
            <a:pPr lvl="0" algn="ctr" rtl="0">
              <a:spcBef>
                <a:spcPts val="0"/>
              </a:spcBef>
              <a:buNone/>
            </a:pPr>
            <a:r>
              <a:rPr lang="en" b="1" dirty="0">
                <a:solidFill>
                  <a:srgbClr val="666666"/>
                </a:solidFill>
              </a:rPr>
              <a:t>Vision Impacted After A Stroke</a:t>
            </a:r>
          </a:p>
          <a:p>
            <a:pPr lvl="0" algn="ctr" rtl="0">
              <a:spcBef>
                <a:spcPts val="0"/>
              </a:spcBef>
              <a:buNone/>
            </a:pPr>
            <a:endParaRPr dirty="0"/>
          </a:p>
        </p:txBody>
      </p:sp>
      <p:pic>
        <p:nvPicPr>
          <p:cNvPr id="82" name="Shape 82"/>
          <p:cNvPicPr preferRelativeResize="0"/>
          <p:nvPr/>
        </p:nvPicPr>
        <p:blipFill>
          <a:blip r:embed="rId3">
            <a:alphaModFix/>
          </a:blip>
          <a:stretch>
            <a:fillRect/>
          </a:stretch>
        </p:blipFill>
        <p:spPr>
          <a:xfrm>
            <a:off x="2173151" y="983600"/>
            <a:ext cx="4837249" cy="40550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246451"/>
            <a:ext cx="8520599" cy="572699"/>
          </a:xfrm>
          <a:prstGeom prst="rect">
            <a:avLst/>
          </a:prstGeom>
        </p:spPr>
        <p:txBody>
          <a:bodyPr lIns="91425" tIns="91425" rIns="91425" bIns="91425" anchor="t" anchorCtr="0">
            <a:noAutofit/>
          </a:bodyPr>
          <a:lstStyle/>
          <a:p>
            <a:pPr lvl="0" algn="ctr" rtl="0">
              <a:spcBef>
                <a:spcPts val="0"/>
              </a:spcBef>
              <a:buNone/>
            </a:pPr>
            <a:r>
              <a:rPr lang="en" b="1" dirty="0">
                <a:solidFill>
                  <a:srgbClr val="666666"/>
                </a:solidFill>
              </a:rPr>
              <a:t>Types Of Post-Stroke Vision Deficits</a:t>
            </a:r>
          </a:p>
        </p:txBody>
      </p:sp>
      <p:sp>
        <p:nvSpPr>
          <p:cNvPr id="88" name="Shape 88"/>
          <p:cNvSpPr txBox="1">
            <a:spLocks noGrp="1"/>
          </p:cNvSpPr>
          <p:nvPr>
            <p:ph type="body" idx="1"/>
          </p:nvPr>
        </p:nvSpPr>
        <p:spPr>
          <a:xfrm>
            <a:off x="311701" y="923875"/>
            <a:ext cx="4260300" cy="3933875"/>
          </a:xfrm>
          <a:prstGeom prst="rect">
            <a:avLst/>
          </a:prstGeom>
        </p:spPr>
        <p:txBody>
          <a:bodyPr lIns="91425" tIns="91425" rIns="91425" bIns="91425" anchor="t" anchorCtr="0">
            <a:noAutofit/>
          </a:bodyPr>
          <a:lstStyle/>
          <a:p>
            <a:pPr lvl="0" rtl="0">
              <a:lnSpc>
                <a:spcPct val="100000"/>
              </a:lnSpc>
              <a:spcBef>
                <a:spcPts val="0"/>
              </a:spcBef>
              <a:buNone/>
            </a:pPr>
            <a:r>
              <a:rPr lang="en" b="1" u="sng" dirty="0"/>
              <a:t>Hemianopia</a:t>
            </a:r>
          </a:p>
          <a:p>
            <a:pPr lvl="0" rtl="0">
              <a:lnSpc>
                <a:spcPct val="100000"/>
              </a:lnSpc>
              <a:spcBef>
                <a:spcPts val="0"/>
              </a:spcBef>
              <a:buNone/>
            </a:pPr>
            <a:r>
              <a:rPr lang="en" dirty="0"/>
              <a:t>Stroke victims with Hemianopia experience blindness in one half of their </a:t>
            </a:r>
            <a:r>
              <a:rPr lang="en" dirty="0" smtClean="0"/>
              <a:t>visual field.</a:t>
            </a:r>
            <a:endParaRPr lang="en" dirty="0"/>
          </a:p>
          <a:p>
            <a:pPr lvl="0" rtl="0">
              <a:lnSpc>
                <a:spcPct val="100000"/>
              </a:lnSpc>
              <a:spcBef>
                <a:spcPts val="0"/>
              </a:spcBef>
              <a:buNone/>
            </a:pPr>
            <a:r>
              <a:rPr lang="en" dirty="0"/>
              <a:t>If you have suffered from a stroke that occurred in the left hemisphere of your brain, your ability to see properly in the right visual field of each eye may be negatively affected. On the other hand, if you have suffered a stroke in the right hemisphere of your brain, the left visual field of each eye may be affected.</a:t>
            </a:r>
          </a:p>
          <a:p>
            <a:pPr lvl="0" rtl="0">
              <a:lnSpc>
                <a:spcPct val="100000"/>
              </a:lnSpc>
              <a:spcBef>
                <a:spcPts val="0"/>
              </a:spcBef>
              <a:buNone/>
            </a:pPr>
            <a:endParaRPr u="sng" dirty="0"/>
          </a:p>
        </p:txBody>
      </p:sp>
      <p:pic>
        <p:nvPicPr>
          <p:cNvPr id="89" name="Shape 89"/>
          <p:cNvPicPr preferRelativeResize="0"/>
          <p:nvPr/>
        </p:nvPicPr>
        <p:blipFill rotWithShape="1">
          <a:blip r:embed="rId3">
            <a:alphaModFix/>
          </a:blip>
          <a:srcRect r="50357"/>
          <a:stretch/>
        </p:blipFill>
        <p:spPr>
          <a:xfrm>
            <a:off x="4956820" y="1657350"/>
            <a:ext cx="3882380" cy="25767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285750"/>
            <a:ext cx="8520599" cy="572699"/>
          </a:xfrm>
          <a:prstGeom prst="rect">
            <a:avLst/>
          </a:prstGeom>
        </p:spPr>
        <p:txBody>
          <a:bodyPr lIns="91425" tIns="91425" rIns="91425" bIns="91425" anchor="t" anchorCtr="0">
            <a:noAutofit/>
          </a:bodyPr>
          <a:lstStyle/>
          <a:p>
            <a:pPr lvl="0" algn="ctr" rtl="0">
              <a:spcBef>
                <a:spcPts val="0"/>
              </a:spcBef>
              <a:buNone/>
            </a:pPr>
            <a:r>
              <a:rPr lang="en" b="1" dirty="0">
                <a:solidFill>
                  <a:srgbClr val="666666"/>
                </a:solidFill>
              </a:rPr>
              <a:t>Types of Post-Stroke Vision Deficits</a:t>
            </a:r>
          </a:p>
        </p:txBody>
      </p:sp>
      <p:sp>
        <p:nvSpPr>
          <p:cNvPr id="95" name="Shape 95"/>
          <p:cNvSpPr txBox="1">
            <a:spLocks noGrp="1"/>
          </p:cNvSpPr>
          <p:nvPr>
            <p:ph type="body" idx="1"/>
          </p:nvPr>
        </p:nvSpPr>
        <p:spPr>
          <a:xfrm>
            <a:off x="311700" y="1152475"/>
            <a:ext cx="4260300" cy="3416400"/>
          </a:xfrm>
          <a:prstGeom prst="rect">
            <a:avLst/>
          </a:prstGeom>
        </p:spPr>
        <p:txBody>
          <a:bodyPr lIns="91425" tIns="91425" rIns="91425" bIns="91425" anchor="t" anchorCtr="0">
            <a:noAutofit/>
          </a:bodyPr>
          <a:lstStyle/>
          <a:p>
            <a:pPr lvl="0" rtl="0">
              <a:lnSpc>
                <a:spcPct val="100000"/>
              </a:lnSpc>
              <a:spcBef>
                <a:spcPts val="0"/>
              </a:spcBef>
              <a:buNone/>
            </a:pPr>
            <a:r>
              <a:rPr lang="en" b="1" u="sng" dirty="0"/>
              <a:t>Quadrantanopia</a:t>
            </a:r>
          </a:p>
          <a:p>
            <a:pPr lvl="0" rtl="0">
              <a:lnSpc>
                <a:spcPct val="100000"/>
              </a:lnSpc>
              <a:spcBef>
                <a:spcPts val="0"/>
              </a:spcBef>
              <a:buNone/>
            </a:pPr>
            <a:r>
              <a:rPr lang="en" dirty="0"/>
              <a:t>This is similar to hemianopia but the loss of vision occurs in a quarter of your visual field, as opposed to half.</a:t>
            </a:r>
          </a:p>
        </p:txBody>
      </p:sp>
      <p:pic>
        <p:nvPicPr>
          <p:cNvPr id="96" name="Shape 96"/>
          <p:cNvPicPr preferRelativeResize="0"/>
          <p:nvPr/>
        </p:nvPicPr>
        <p:blipFill rotWithShape="1">
          <a:blip r:embed="rId3">
            <a:alphaModFix/>
          </a:blip>
          <a:srcRect l="49642"/>
          <a:stretch/>
        </p:blipFill>
        <p:spPr>
          <a:xfrm>
            <a:off x="4876800" y="1496500"/>
            <a:ext cx="3972515" cy="25992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285750"/>
            <a:ext cx="8520599" cy="572699"/>
          </a:xfrm>
          <a:prstGeom prst="rect">
            <a:avLst/>
          </a:prstGeom>
        </p:spPr>
        <p:txBody>
          <a:bodyPr lIns="91425" tIns="91425" rIns="91425" bIns="91425" anchor="t" anchorCtr="0">
            <a:noAutofit/>
          </a:bodyPr>
          <a:lstStyle/>
          <a:p>
            <a:pPr lvl="0" algn="ctr" rtl="0">
              <a:spcBef>
                <a:spcPts val="0"/>
              </a:spcBef>
              <a:buNone/>
            </a:pPr>
            <a:r>
              <a:rPr lang="en" b="1" dirty="0">
                <a:solidFill>
                  <a:srgbClr val="666666"/>
                </a:solidFill>
              </a:rPr>
              <a:t>Types of Post-Stroke Vision Deficits</a:t>
            </a:r>
          </a:p>
        </p:txBody>
      </p:sp>
      <p:sp>
        <p:nvSpPr>
          <p:cNvPr id="102" name="Shape 102"/>
          <p:cNvSpPr txBox="1">
            <a:spLocks noGrp="1"/>
          </p:cNvSpPr>
          <p:nvPr>
            <p:ph type="body" idx="1"/>
          </p:nvPr>
        </p:nvSpPr>
        <p:spPr>
          <a:xfrm>
            <a:off x="311700" y="1152475"/>
            <a:ext cx="4260300" cy="3416400"/>
          </a:xfrm>
          <a:prstGeom prst="rect">
            <a:avLst/>
          </a:prstGeom>
        </p:spPr>
        <p:txBody>
          <a:bodyPr lIns="91425" tIns="91425" rIns="91425" bIns="91425" anchor="t" anchorCtr="0">
            <a:noAutofit/>
          </a:bodyPr>
          <a:lstStyle/>
          <a:p>
            <a:pPr lvl="0" rtl="0">
              <a:lnSpc>
                <a:spcPct val="100000"/>
              </a:lnSpc>
              <a:spcBef>
                <a:spcPts val="0"/>
              </a:spcBef>
              <a:buNone/>
            </a:pPr>
            <a:r>
              <a:rPr lang="en" b="1" u="sng" dirty="0"/>
              <a:t>Scotoma</a:t>
            </a:r>
          </a:p>
          <a:p>
            <a:pPr lvl="0" rtl="0">
              <a:lnSpc>
                <a:spcPct val="100000"/>
              </a:lnSpc>
              <a:spcBef>
                <a:spcPts val="0"/>
              </a:spcBef>
              <a:buNone/>
            </a:pPr>
            <a:r>
              <a:rPr lang="en" dirty="0"/>
              <a:t>This condition refers to spotty vision or smaller area of blindness than hemianopia or quadrantanopia.</a:t>
            </a:r>
          </a:p>
        </p:txBody>
      </p:sp>
      <p:pic>
        <p:nvPicPr>
          <p:cNvPr id="103" name="Shape 103"/>
          <p:cNvPicPr preferRelativeResize="0"/>
          <p:nvPr/>
        </p:nvPicPr>
        <p:blipFill>
          <a:blip r:embed="rId3">
            <a:alphaModFix/>
          </a:blip>
          <a:stretch>
            <a:fillRect/>
          </a:stretch>
        </p:blipFill>
        <p:spPr>
          <a:xfrm>
            <a:off x="4832347" y="1439700"/>
            <a:ext cx="4042938" cy="26560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285750"/>
            <a:ext cx="8520599" cy="572699"/>
          </a:xfrm>
          <a:prstGeom prst="rect">
            <a:avLst/>
          </a:prstGeom>
        </p:spPr>
        <p:txBody>
          <a:bodyPr lIns="91425" tIns="91425" rIns="91425" bIns="91425" anchor="t" anchorCtr="0">
            <a:noAutofit/>
          </a:bodyPr>
          <a:lstStyle/>
          <a:p>
            <a:pPr lvl="0" algn="ctr" rtl="0">
              <a:spcBef>
                <a:spcPts val="0"/>
              </a:spcBef>
              <a:buNone/>
            </a:pPr>
            <a:r>
              <a:rPr lang="en" b="1" dirty="0">
                <a:solidFill>
                  <a:srgbClr val="666666"/>
                </a:solidFill>
              </a:rPr>
              <a:t>Types of Post-Stroke Vision Deficits</a:t>
            </a:r>
          </a:p>
        </p:txBody>
      </p:sp>
      <p:sp>
        <p:nvSpPr>
          <p:cNvPr id="109" name="Shape 109"/>
          <p:cNvSpPr txBox="1">
            <a:spLocks noGrp="1"/>
          </p:cNvSpPr>
          <p:nvPr>
            <p:ph type="body" idx="1"/>
          </p:nvPr>
        </p:nvSpPr>
        <p:spPr>
          <a:xfrm>
            <a:off x="311701" y="1152475"/>
            <a:ext cx="4260300" cy="3416400"/>
          </a:xfrm>
          <a:prstGeom prst="rect">
            <a:avLst/>
          </a:prstGeom>
        </p:spPr>
        <p:txBody>
          <a:bodyPr lIns="91425" tIns="91425" rIns="91425" bIns="91425" anchor="t" anchorCtr="0">
            <a:noAutofit/>
          </a:bodyPr>
          <a:lstStyle/>
          <a:p>
            <a:pPr lvl="0" rtl="0">
              <a:lnSpc>
                <a:spcPct val="100000"/>
              </a:lnSpc>
              <a:spcBef>
                <a:spcPts val="0"/>
              </a:spcBef>
              <a:buNone/>
            </a:pPr>
            <a:r>
              <a:rPr lang="en" b="1" u="sng" dirty="0"/>
              <a:t>Tunnel Vision</a:t>
            </a:r>
          </a:p>
          <a:p>
            <a:pPr lvl="0" rtl="0">
              <a:lnSpc>
                <a:spcPct val="100000"/>
              </a:lnSpc>
              <a:spcBef>
                <a:spcPts val="0"/>
              </a:spcBef>
              <a:buNone/>
            </a:pPr>
            <a:r>
              <a:rPr lang="en" dirty="0"/>
              <a:t>This condition is fairly self explanatory, referring to a loss of peripheral vision that mimics looking through a tunnel. </a:t>
            </a:r>
          </a:p>
          <a:p>
            <a:pPr lvl="0" rtl="0">
              <a:lnSpc>
                <a:spcPct val="100000"/>
              </a:lnSpc>
              <a:spcBef>
                <a:spcPts val="0"/>
              </a:spcBef>
              <a:buNone/>
            </a:pPr>
            <a:endParaRPr dirty="0"/>
          </a:p>
        </p:txBody>
      </p:sp>
      <p:pic>
        <p:nvPicPr>
          <p:cNvPr id="110" name="Shape 110"/>
          <p:cNvPicPr preferRelativeResize="0"/>
          <p:nvPr/>
        </p:nvPicPr>
        <p:blipFill rotWithShape="1">
          <a:blip r:embed="rId3">
            <a:alphaModFix/>
          </a:blip>
          <a:srcRect l="12958" r="14239"/>
          <a:stretch/>
        </p:blipFill>
        <p:spPr>
          <a:xfrm>
            <a:off x="5105400" y="1354974"/>
            <a:ext cx="3508024" cy="316500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285750"/>
            <a:ext cx="8520599" cy="572699"/>
          </a:xfrm>
          <a:prstGeom prst="rect">
            <a:avLst/>
          </a:prstGeom>
        </p:spPr>
        <p:txBody>
          <a:bodyPr lIns="91425" tIns="91425" rIns="91425" bIns="91425" anchor="t" anchorCtr="0">
            <a:noAutofit/>
          </a:bodyPr>
          <a:lstStyle/>
          <a:p>
            <a:pPr lvl="0" algn="ctr" rtl="0">
              <a:spcBef>
                <a:spcPts val="0"/>
              </a:spcBef>
              <a:buNone/>
            </a:pPr>
            <a:r>
              <a:rPr lang="en" b="1" dirty="0">
                <a:solidFill>
                  <a:srgbClr val="666666"/>
                </a:solidFill>
              </a:rPr>
              <a:t>3 Recovery Options</a:t>
            </a:r>
          </a:p>
        </p:txBody>
      </p:sp>
      <p:sp>
        <p:nvSpPr>
          <p:cNvPr id="129" name="Shape 129"/>
          <p:cNvSpPr txBox="1">
            <a:spLocks noGrp="1"/>
          </p:cNvSpPr>
          <p:nvPr>
            <p:ph type="body" idx="1"/>
          </p:nvPr>
        </p:nvSpPr>
        <p:spPr>
          <a:xfrm>
            <a:off x="311700" y="1397250"/>
            <a:ext cx="8451300" cy="2348999"/>
          </a:xfrm>
          <a:prstGeom prst="rect">
            <a:avLst/>
          </a:prstGeom>
        </p:spPr>
        <p:txBody>
          <a:bodyPr lIns="91425" tIns="91425" rIns="91425" bIns="91425" anchor="t" anchorCtr="0">
            <a:noAutofit/>
          </a:bodyPr>
          <a:lstStyle/>
          <a:p>
            <a:pPr marL="457200" lvl="0" indent="-381000" rtl="0">
              <a:spcBef>
                <a:spcPts val="0"/>
              </a:spcBef>
              <a:buSzPct val="100000"/>
              <a:buAutoNum type="arabicPeriod"/>
            </a:pPr>
            <a:r>
              <a:rPr lang="en" sz="2400" dirty="0" smtClean="0"/>
              <a:t>Vision Restoration</a:t>
            </a:r>
          </a:p>
          <a:p>
            <a:pPr marL="457200" lvl="0" indent="-381000" rtl="0">
              <a:spcBef>
                <a:spcPts val="0"/>
              </a:spcBef>
              <a:buSzPct val="100000"/>
              <a:buAutoNum type="arabicPeriod"/>
            </a:pPr>
            <a:r>
              <a:rPr lang="en" sz="2400" dirty="0" smtClean="0"/>
              <a:t>Vision Compensation </a:t>
            </a:r>
          </a:p>
          <a:p>
            <a:pPr marL="457200" lvl="0" indent="-381000" rtl="0">
              <a:spcBef>
                <a:spcPts val="0"/>
              </a:spcBef>
              <a:buSzPct val="100000"/>
              <a:buAutoNum type="arabicPeriod"/>
            </a:pPr>
            <a:r>
              <a:rPr lang="en" sz="2400" dirty="0" smtClean="0"/>
              <a:t>Substitution </a:t>
            </a:r>
            <a:endParaRPr sz="2400" dirty="0"/>
          </a:p>
          <a:p>
            <a:pPr lvl="0" algn="ctr" rtl="0">
              <a:spcBef>
                <a:spcPts val="0"/>
              </a:spcBef>
              <a:buNone/>
            </a:pPr>
            <a:endParaRPr sz="2400" dirty="0"/>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3391</TotalTime>
  <Words>1157</Words>
  <Application>Microsoft Office PowerPoint</Application>
  <PresentationFormat>On-screen Show (16:9)</PresentationFormat>
  <Paragraphs>88</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Proxima Nova</vt:lpstr>
      <vt:lpstr>Raleway</vt:lpstr>
      <vt:lpstr>spearmint</vt:lpstr>
      <vt:lpstr>Stroke &amp; Vision Loss</vt:lpstr>
      <vt:lpstr>Vision Deficits After Stroke Are Very Common</vt:lpstr>
      <vt:lpstr>What Causes Vision Deficits After Stroke?</vt:lpstr>
      <vt:lpstr>Vision Impacted After A Stroke </vt:lpstr>
      <vt:lpstr>Types Of Post-Stroke Vision Deficits</vt:lpstr>
      <vt:lpstr>Types of Post-Stroke Vision Deficits</vt:lpstr>
      <vt:lpstr>Types of Post-Stroke Vision Deficits</vt:lpstr>
      <vt:lpstr>Types of Post-Stroke Vision Deficits</vt:lpstr>
      <vt:lpstr>3 Recovery Options</vt:lpstr>
      <vt:lpstr>The Concept of Neuroplasticity</vt:lpstr>
      <vt:lpstr>Recovery Options: Vision Restoration</vt:lpstr>
      <vt:lpstr>PowerPoint Presentation</vt:lpstr>
      <vt:lpstr>Recovery Options: Vision Compensation</vt:lpstr>
      <vt:lpstr>PowerPoint Presentation</vt:lpstr>
      <vt:lpstr>Recovery Options: Substitution</vt:lpstr>
      <vt:lpstr>Why Your Doctor Might Be Hesitant</vt:lpstr>
      <vt:lpstr>Next Steps:</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Stroke &amp; Vision Loss</dc:title>
  <dc:creator>Monica Gallegos</dc:creator>
  <cp:lastModifiedBy>CBeard</cp:lastModifiedBy>
  <cp:revision>37</cp:revision>
  <dcterms:modified xsi:type="dcterms:W3CDTF">2016-03-02T18:25:28Z</dcterms:modified>
</cp:coreProperties>
</file>